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8" r:id="rId3"/>
    <p:sldId id="259" r:id="rId4"/>
    <p:sldId id="261" r:id="rId5"/>
    <p:sldId id="287" r:id="rId6"/>
    <p:sldId id="28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98" r:id="rId30"/>
    <p:sldId id="284" r:id="rId31"/>
    <p:sldId id="285" r:id="rId32"/>
    <p:sldId id="291" r:id="rId33"/>
    <p:sldId id="292" r:id="rId34"/>
    <p:sldId id="293" r:id="rId35"/>
    <p:sldId id="294" r:id="rId36"/>
    <p:sldId id="295" r:id="rId37"/>
    <p:sldId id="299" r:id="rId38"/>
    <p:sldId id="296" r:id="rId39"/>
    <p:sldId id="297" r:id="rId40"/>
    <p:sldId id="30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1E1D"/>
    <a:srgbClr val="660033"/>
    <a:srgbClr val="FCE1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24" autoAdjust="0"/>
  </p:normalViewPr>
  <p:slideViewPr>
    <p:cSldViewPr>
      <p:cViewPr varScale="1">
        <p:scale>
          <a:sx n="74" d="100"/>
          <a:sy n="74" d="100"/>
        </p:scale>
        <p:origin x="-169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FABA88-8D74-4B88-B207-7A5249AD10E4}" type="datetimeFigureOut">
              <a:rPr lang="en-US" smtClean="0"/>
              <a:t>7/22/2013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613F4-06E0-46BF-A2FF-1CDF8176116F}" type="slidenum">
              <a:rPr lang="en-US" smtClean="0"/>
              <a:t>‹#›</a:t>
            </a:fld>
            <a:endParaRPr lang="en-US"/>
          </a:p>
        </p:txBody>
      </p:sp>
    </p:spTree>
    <p:extLst>
      <p:ext uri="{BB962C8B-B14F-4D97-AF65-F5344CB8AC3E}">
        <p14:creationId xmlns:p14="http://schemas.microsoft.com/office/powerpoint/2010/main" val="345467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participants in this module will be given a brief overview of several mental illness</a:t>
            </a:r>
            <a:r>
              <a:rPr lang="en-US" baseline="0" dirty="0" smtClean="0"/>
              <a:t> that may be encountered. Each mental illness will be discussed and then helpful communication techniques will be discussed.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2</a:t>
            </a:fld>
            <a:endParaRPr lang="en-US"/>
          </a:p>
        </p:txBody>
      </p:sp>
    </p:spTree>
    <p:extLst>
      <p:ext uri="{BB962C8B-B14F-4D97-AF65-F5344CB8AC3E}">
        <p14:creationId xmlns:p14="http://schemas.microsoft.com/office/powerpoint/2010/main" val="2676002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Individuals with</a:t>
            </a:r>
            <a:r>
              <a:rPr lang="en-US" baseline="0" dirty="0" smtClean="0"/>
              <a:t> paranoid personality disorder interpret actions by peers as threatening to themselves. These same individuals believe that they will be harmed in every situation, as well as believe that peers are dismissive of them.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11</a:t>
            </a:fld>
            <a:endParaRPr lang="en-US"/>
          </a:p>
        </p:txBody>
      </p:sp>
    </p:spTree>
    <p:extLst>
      <p:ext uri="{BB962C8B-B14F-4D97-AF65-F5344CB8AC3E}">
        <p14:creationId xmlns:p14="http://schemas.microsoft.com/office/powerpoint/2010/main" val="942264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Antisocial</a:t>
            </a:r>
            <a:r>
              <a:rPr lang="en-US" baseline="0" dirty="0" smtClean="0"/>
              <a:t> personality disorder is not officially diagnosed until an individual is 18 years-old, but the traits can be visible in younger individuals. Males are the predominant sex in antisocial personality disorder. These individuals know what they are doing is wrong, but will continue with the action regardless. They often have trouble with authority and are reluctant or unwilling to conform to society’s expectations of behavior. Instead, their behavior is a pattern of irresponsibility.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12</a:t>
            </a:fld>
            <a:endParaRPr lang="en-US"/>
          </a:p>
        </p:txBody>
      </p:sp>
    </p:spTree>
    <p:extLst>
      <p:ext uri="{BB962C8B-B14F-4D97-AF65-F5344CB8AC3E}">
        <p14:creationId xmlns:p14="http://schemas.microsoft.com/office/powerpoint/2010/main" val="1100803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several traits students may exhibit that are contributed to antisocial personality disorder. A few include having a history of truancy or running away from home. The student may be an instigator by starting fights in school or at home. The student may be physically abusive to animals or physically abusive to other people. He may deliberately destroy other people’s property. The student may also be known for lying or stealing. This is not an exhaustive list of traits, but it’ll paint a picture of the types of traits present in a student with antisocial personality disorder.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13</a:t>
            </a:fld>
            <a:endParaRPr lang="en-US"/>
          </a:p>
        </p:txBody>
      </p:sp>
    </p:spTree>
    <p:extLst>
      <p:ext uri="{BB962C8B-B14F-4D97-AF65-F5344CB8AC3E}">
        <p14:creationId xmlns:p14="http://schemas.microsoft.com/office/powerpoint/2010/main" val="1915943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Borderline personality disorder is generally</a:t>
            </a:r>
            <a:r>
              <a:rPr lang="en-US" baseline="0" dirty="0" smtClean="0"/>
              <a:t> a personality disorder experienced by females. As with the antisocial personality disorder there are several traits exhibited that can be indicators of the presence of borderline personality disorder. The females generally have very unstable, albeit, intense personal relationships. They are also impulsive in nature. The impulsiveness can be applied to spending, food, drugs, relationships, sex, and so on. These individuals also lose control and have incredible anger streaks. Threats of suicide are common and recurring, as well as a chronic feeling of emptiness/boredom and feelings of abandonment by peers and loved ones. As you can see, these traits seem to feed off each other. The feelings of abandonment and stem or lead to unstable relationships and loss of control. This concludes the personality disorders segment. Next will be the mood disorders.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14</a:t>
            </a:fld>
            <a:endParaRPr lang="en-US"/>
          </a:p>
        </p:txBody>
      </p:sp>
    </p:spTree>
    <p:extLst>
      <p:ext uri="{BB962C8B-B14F-4D97-AF65-F5344CB8AC3E}">
        <p14:creationId xmlns:p14="http://schemas.microsoft.com/office/powerpoint/2010/main" val="3636528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mood disorder is another type of mental illness demonstrated by disturbances in one’s emotional reactions and feelings. Severe depression and bipolar disorder, also known as manic depression, are referred to as mood disorders. Recognizable behaviors that associate with mood disorders could include: lack of interest and pleasure in activities, extreme and rapid mood swings, impaired judgment, explosive temper, increased spending and delusions.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15</a:t>
            </a:fld>
            <a:endParaRPr lang="en-US"/>
          </a:p>
        </p:txBody>
      </p:sp>
    </p:spTree>
    <p:extLst>
      <p:ext uri="{BB962C8B-B14F-4D97-AF65-F5344CB8AC3E}">
        <p14:creationId xmlns:p14="http://schemas.microsoft.com/office/powerpoint/2010/main" val="1499508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Causes: Researchers (see SAMHSA in references) believe that a complex imbalance in the brain’s chemical activity plays a prominent role in mental illness selectivity in the individual. Environmental factors can also be a trigger or buffer against the onset.</a:t>
            </a:r>
          </a:p>
          <a:p>
            <a:endParaRPr lang="en-US" dirty="0" smtClean="0"/>
          </a:p>
          <a:p>
            <a:r>
              <a:rPr lang="en-US" dirty="0" smtClean="0"/>
              <a:t>There are two types of mood disorders that will</a:t>
            </a:r>
            <a:r>
              <a:rPr lang="en-US" baseline="0" dirty="0" smtClean="0"/>
              <a:t> be explored further. These are depression and bipolar disorder.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16</a:t>
            </a:fld>
            <a:endParaRPr lang="en-US"/>
          </a:p>
        </p:txBody>
      </p:sp>
    </p:spTree>
    <p:extLst>
      <p:ext uri="{BB962C8B-B14F-4D97-AF65-F5344CB8AC3E}">
        <p14:creationId xmlns:p14="http://schemas.microsoft.com/office/powerpoint/2010/main" val="3696413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Depression is a common, widespread disorder.</a:t>
            </a:r>
            <a:r>
              <a:rPr lang="en-US" sz="1200" kern="1200" baseline="0" dirty="0" smtClean="0">
                <a:solidFill>
                  <a:schemeClr val="tx1"/>
                </a:solidFill>
                <a:effectLst/>
                <a:latin typeface="+mn-lt"/>
                <a:ea typeface="+mn-ea"/>
                <a:cs typeface="+mn-cs"/>
              </a:rPr>
              <a:t> With m</a:t>
            </a:r>
            <a:r>
              <a:rPr lang="en-US" sz="1200" kern="1200" dirty="0" smtClean="0">
                <a:solidFill>
                  <a:schemeClr val="tx1"/>
                </a:solidFill>
                <a:effectLst/>
                <a:latin typeface="+mn-lt"/>
                <a:ea typeface="+mn-ea"/>
                <a:cs typeface="+mn-cs"/>
              </a:rPr>
              <a:t>ost people they have experienced some form of depression in their lifetime or even had repeated bouts with depression.</a:t>
            </a:r>
          </a:p>
          <a:p>
            <a:pPr lvl="0"/>
            <a:r>
              <a:rPr lang="en-US" sz="1200" kern="1200" dirty="0" smtClean="0">
                <a:solidFill>
                  <a:schemeClr val="tx1"/>
                </a:solidFill>
                <a:effectLst/>
                <a:latin typeface="+mn-lt"/>
                <a:ea typeface="+mn-ea"/>
                <a:cs typeface="+mn-cs"/>
              </a:rPr>
              <a:t>Depression is also a natural reaction to trauma, loss, death, or change.</a:t>
            </a:r>
          </a:p>
          <a:p>
            <a:pPr lvl="0"/>
            <a:r>
              <a:rPr lang="en-US" sz="1200" kern="1200" dirty="0" smtClean="0">
                <a:solidFill>
                  <a:schemeClr val="tx1"/>
                </a:solidFill>
                <a:effectLst/>
                <a:latin typeface="+mn-lt"/>
                <a:ea typeface="+mn-ea"/>
                <a:cs typeface="+mn-cs"/>
              </a:rPr>
              <a:t>Major depression is not just a bad mood or feeling “blue” but a disorder that affects thinking and behavior not caused by any other physical or mental disorder.</a:t>
            </a:r>
          </a:p>
          <a:p>
            <a:pPr lvl="0"/>
            <a:r>
              <a:rPr lang="en-US" sz="1200" kern="1200" dirty="0" smtClean="0">
                <a:solidFill>
                  <a:schemeClr val="tx1"/>
                </a:solidFill>
                <a:effectLst/>
                <a:latin typeface="+mn-lt"/>
                <a:ea typeface="+mn-ea"/>
                <a:cs typeface="+mn-cs"/>
              </a:rPr>
              <a:t>A major depressive syndrome is defined as a depressed mood or loss of interest of at least two weeks duration accompanied by symptoms such as weight loss/gain and difficulty concentrating. Five or more symptoms are generally present during the same two-week period and are represented by a change from previous functioning.  Depressed mood or loss of interest must also be included as a symptom.</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17</a:t>
            </a:fld>
            <a:endParaRPr lang="en-US"/>
          </a:p>
        </p:txBody>
      </p:sp>
    </p:spTree>
    <p:extLst>
      <p:ext uri="{BB962C8B-B14F-4D97-AF65-F5344CB8AC3E}">
        <p14:creationId xmlns:p14="http://schemas.microsoft.com/office/powerpoint/2010/main" val="16180232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classic symptoms of depression. These include extended feelings of hopelessness, loss of interest in and</a:t>
            </a:r>
            <a:r>
              <a:rPr lang="en-US" baseline="0" dirty="0" smtClean="0"/>
              <a:t> inability to enjoy participating in usual activities, showing difficulty in concentration and decision making, low energy, drastic changes in eating habit, and changes in sleep. As with symptoms of other disorders, many of these are interrelated. Major changes in sleeping habits would result in low energy as well as loss of interest in other activities.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18</a:t>
            </a:fld>
            <a:endParaRPr lang="en-US"/>
          </a:p>
        </p:txBody>
      </p:sp>
    </p:spTree>
    <p:extLst>
      <p:ext uri="{BB962C8B-B14F-4D97-AF65-F5344CB8AC3E}">
        <p14:creationId xmlns:p14="http://schemas.microsoft.com/office/powerpoint/2010/main" val="1360503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a:t>
            </a:r>
            <a:r>
              <a:rPr lang="en-US" baseline="0" dirty="0" smtClean="0"/>
              <a:t> mood disorder to be discussed is bipolar disorder. Bipolar disorder is an extreme shift in mania (an intense enthusiasm to be discussed next) and depression. The extreme shifts can be in overall mood, energy levels, and degrees of everyday functioning. As stated, it is a chronic disease that affects more than two million in the United States.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19</a:t>
            </a:fld>
            <a:endParaRPr lang="en-US"/>
          </a:p>
        </p:txBody>
      </p:sp>
    </p:spTree>
    <p:extLst>
      <p:ext uri="{BB962C8B-B14F-4D97-AF65-F5344CB8AC3E}">
        <p14:creationId xmlns:p14="http://schemas.microsoft.com/office/powerpoint/2010/main" val="1208969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bipolar disorder being intense</a:t>
            </a:r>
            <a:r>
              <a:rPr lang="en-US" baseline="0" dirty="0" smtClean="0"/>
              <a:t> swings from depression to mania, it is within reason to expect the symptoms of mania to be polar opposites of the symptoms of depression. As such, the symptoms of mania include the presence of: Abnormally high or irritated mood, inflated self-esteem that is beyond reasonable for an individual, a decreased need for sleep, becoming more talkative than usual, have a feeling of racing thoughts, and excessive risk taking. Each of these may be a normal behavior for an individual, and as such, are not considered to be mania. It is considered mania when these symptoms are out of the ordinary.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20</a:t>
            </a:fld>
            <a:endParaRPr lang="en-US"/>
          </a:p>
        </p:txBody>
      </p:sp>
    </p:spTree>
    <p:extLst>
      <p:ext uri="{BB962C8B-B14F-4D97-AF65-F5344CB8AC3E}">
        <p14:creationId xmlns:p14="http://schemas.microsoft.com/office/powerpoint/2010/main" val="2165950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3</a:t>
            </a:fld>
            <a:endParaRPr lang="en-US"/>
          </a:p>
        </p:txBody>
      </p:sp>
    </p:spTree>
    <p:extLst>
      <p:ext uri="{BB962C8B-B14F-4D97-AF65-F5344CB8AC3E}">
        <p14:creationId xmlns:p14="http://schemas.microsoft.com/office/powerpoint/2010/main" val="2818144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formal</a:t>
            </a:r>
            <a:r>
              <a:rPr lang="en-US" sz="1200" kern="1200" baseline="0" dirty="0" smtClean="0">
                <a:solidFill>
                  <a:schemeClr val="tx1"/>
                </a:solidFill>
                <a:effectLst/>
                <a:latin typeface="+mn-lt"/>
                <a:ea typeface="+mn-ea"/>
                <a:cs typeface="+mn-cs"/>
              </a:rPr>
              <a:t> definition of psychosis is: </a:t>
            </a:r>
          </a:p>
          <a:p>
            <a:r>
              <a:rPr lang="en-US" sz="1200" kern="1200" dirty="0" smtClean="0">
                <a:solidFill>
                  <a:schemeClr val="tx1"/>
                </a:solidFill>
                <a:effectLst/>
                <a:latin typeface="+mn-lt"/>
                <a:ea typeface="+mn-ea"/>
                <a:cs typeface="+mn-cs"/>
              </a:rPr>
              <a:t>“A group of serious and often debilitating mental disorders that may be of organic or psychological origin and are characterized by some or all of the following symptoms: impaired thinking and reasoning ability, perceptual distortions, inappropriate emotional responses, inappropriate affect, regressive behavior, reduced impulse control and impaired reasoning of reality.” (</a:t>
            </a:r>
            <a:r>
              <a:rPr lang="en-US" sz="1200" i="1" kern="1200" dirty="0" smtClean="0">
                <a:solidFill>
                  <a:schemeClr val="tx1"/>
                </a:solidFill>
                <a:effectLst/>
                <a:latin typeface="+mn-lt"/>
                <a:ea typeface="+mn-ea"/>
                <a:cs typeface="+mn-cs"/>
              </a:rPr>
              <a:t>Social Work Dictionary, 2</a:t>
            </a:r>
            <a:r>
              <a:rPr lang="en-US" sz="1200" i="1" kern="1200" baseline="30000" dirty="0" smtClean="0">
                <a:solidFill>
                  <a:schemeClr val="tx1"/>
                </a:solidFill>
                <a:effectLst/>
                <a:latin typeface="+mn-lt"/>
                <a:ea typeface="+mn-ea"/>
                <a:cs typeface="+mn-cs"/>
              </a:rPr>
              <a:t>nd</a:t>
            </a:r>
            <a:r>
              <a:rPr lang="en-US" sz="1200" i="1" kern="1200" dirty="0" smtClean="0">
                <a:solidFill>
                  <a:schemeClr val="tx1"/>
                </a:solidFill>
                <a:effectLst/>
                <a:latin typeface="+mn-lt"/>
                <a:ea typeface="+mn-ea"/>
                <a:cs typeface="+mn-cs"/>
              </a:rPr>
              <a:t> Edition, by Robert L. Baker)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Psychosis is an illness involving a distortion of reality that may be accompanied by delusions and/or hallucinations. The person may be hearing voices, he may look at a person and see a demon, he may think people are after him, or he may believe himself to be Jesus Christ. To the person, these hallucinations and delusions are </a:t>
            </a:r>
            <a:r>
              <a:rPr lang="en-US" sz="1200" u="sng" kern="1200" dirty="0" smtClean="0">
                <a:solidFill>
                  <a:schemeClr val="tx1"/>
                </a:solidFill>
                <a:effectLst/>
                <a:latin typeface="+mn-lt"/>
                <a:ea typeface="+mn-ea"/>
                <a:cs typeface="+mn-cs"/>
              </a:rPr>
              <a:t>real</a:t>
            </a:r>
            <a:r>
              <a:rPr lang="en-US" sz="1200" kern="1200" dirty="0" smtClean="0">
                <a:solidFill>
                  <a:schemeClr val="tx1"/>
                </a:solidFill>
                <a:effectLst/>
                <a:latin typeface="+mn-lt"/>
                <a:ea typeface="+mn-ea"/>
                <a:cs typeface="+mn-cs"/>
              </a:rPr>
              <a:t>. These are most commonly seen in persons with schizophrenia, bipolar disorder, severe depression or drug induced disorders. Physical circumstances can also induce a psychotic state. Potential conditions include: organic brain disorders (brain injury or infections to the brain), electrolyte disorder, pain syndromes, and drug withdrawal.</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21</a:t>
            </a:fld>
            <a:endParaRPr lang="en-US"/>
          </a:p>
        </p:txBody>
      </p:sp>
    </p:spTree>
    <p:extLst>
      <p:ext uri="{BB962C8B-B14F-4D97-AF65-F5344CB8AC3E}">
        <p14:creationId xmlns:p14="http://schemas.microsoft.com/office/powerpoint/2010/main" val="2478147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Definition of Delusion</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False beliefs not based on factual information. The person may overreact to the situations or may appear to have what is called a “flat affect,” where he shows no emotion or does not seem to care about what is going on around him. (e.g., social isolation, inappropriate emotions, odd beliefs, magical thinking)</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rPr>
              <a:t>Definition of Hallucinations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Distortions in the senses, causing the individual to experience hearing or seeing something that is not there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is poor processing of information and illogical thinking that can result in disorganized and rambling speech and/or delusions. It is not uncommon for a person hearing voices to hear two or more at a time. If you approach the person and start yelling at him, you are only adding to his confusion.  Imagine having two or three people shouting at you all at once while an officer is trying to give you directions.</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22</a:t>
            </a:fld>
            <a:endParaRPr lang="en-US"/>
          </a:p>
        </p:txBody>
      </p:sp>
    </p:spTree>
    <p:extLst>
      <p:ext uri="{BB962C8B-B14F-4D97-AF65-F5344CB8AC3E}">
        <p14:creationId xmlns:p14="http://schemas.microsoft.com/office/powerpoint/2010/main" val="1492710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various</a:t>
            </a:r>
            <a:r>
              <a:rPr lang="en-US" baseline="0" dirty="0" smtClean="0"/>
              <a:t> cues to psychosis, both behavioral and emotional. The behavioral cues include: inappropriate or bizarre dress, body movements that are lethargic or sluggish, impulsive or repetitious body movements, responding to hallucinations, causing injury to self, and an unusual attachment to childish objects or toys. Some of the emotional cues for an individual with psychosis include: a lack of emotional response, extreme or inappropriate sadness, and inappropriate emotional reactions.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23</a:t>
            </a:fld>
            <a:endParaRPr lang="en-US"/>
          </a:p>
        </p:txBody>
      </p:sp>
    </p:spTree>
    <p:extLst>
      <p:ext uri="{BB962C8B-B14F-4D97-AF65-F5344CB8AC3E}">
        <p14:creationId xmlns:p14="http://schemas.microsoft.com/office/powerpoint/2010/main" val="188115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Schizophrenia consists of a group of psychotic disorders characterized by changes in perception. These disorders cause oversensitivity to sounds and visions characterized by hallucination and/or impaired distorted thinking. It is considered the most chronic and disabling of severe mental illnesses, typically emerging in teenagers and young people.</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rPr>
              <a:t>Statistical Facts: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the U.S., approximately 2.2 million adults, age 18 and older in a given year have schizophrenia.</a:t>
            </a:r>
          </a:p>
          <a:p>
            <a:pPr lvl="0"/>
            <a:r>
              <a:rPr lang="en-US" sz="1200" kern="1200" dirty="0" smtClean="0">
                <a:solidFill>
                  <a:schemeClr val="tx1"/>
                </a:solidFill>
                <a:effectLst/>
                <a:latin typeface="+mn-lt"/>
                <a:ea typeface="+mn-ea"/>
                <a:cs typeface="+mn-cs"/>
              </a:rPr>
              <a:t>Ranks among the top 10 causes of disability in developed countries worldwide.</a:t>
            </a:r>
          </a:p>
          <a:p>
            <a:pPr lvl="0"/>
            <a:r>
              <a:rPr lang="en-US" sz="1200" kern="1200" dirty="0" smtClean="0">
                <a:solidFill>
                  <a:schemeClr val="tx1"/>
                </a:solidFill>
                <a:effectLst/>
                <a:latin typeface="+mn-lt"/>
                <a:ea typeface="+mn-ea"/>
                <a:cs typeface="+mn-cs"/>
              </a:rPr>
              <a:t>Higher risk of suicide - approximately 10% of people with schizophrenia commit suicide.</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rPr>
              <a:t>Distorted thinking results in</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Hallucinations  </a:t>
            </a:r>
          </a:p>
          <a:p>
            <a:pPr lvl="0"/>
            <a:r>
              <a:rPr lang="en-US" sz="1200" kern="1200" dirty="0" smtClean="0">
                <a:solidFill>
                  <a:schemeClr val="tx1"/>
                </a:solidFill>
                <a:effectLst/>
                <a:latin typeface="+mn-lt"/>
                <a:ea typeface="+mn-ea"/>
                <a:cs typeface="+mn-cs"/>
              </a:rPr>
              <a:t>Poor processing of information / attention deficit</a:t>
            </a:r>
          </a:p>
          <a:p>
            <a:pPr lvl="0"/>
            <a:r>
              <a:rPr lang="en-US" sz="1200" kern="1200" dirty="0" smtClean="0">
                <a:solidFill>
                  <a:schemeClr val="tx1"/>
                </a:solidFill>
                <a:effectLst/>
                <a:latin typeface="+mn-lt"/>
                <a:ea typeface="+mn-ea"/>
                <a:cs typeface="+mn-cs"/>
              </a:rPr>
              <a:t>Illogical thinking that can result in disorganized and rambling speech, and/or delusions.</a:t>
            </a: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Changes in Emotion</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May overreact to situations </a:t>
            </a:r>
          </a:p>
          <a:p>
            <a:pPr lvl="0"/>
            <a:r>
              <a:rPr lang="en-US" sz="1200" kern="1200" dirty="0" smtClean="0">
                <a:solidFill>
                  <a:schemeClr val="tx1"/>
                </a:solidFill>
                <a:effectLst/>
                <a:latin typeface="+mn-lt"/>
                <a:ea typeface="+mn-ea"/>
                <a:cs typeface="+mn-cs"/>
              </a:rPr>
              <a:t> “Flat affect” (i.e., decreased emotional expressiveness, diminished facial expression and apathetic appearance)</a:t>
            </a:r>
          </a:p>
          <a:p>
            <a:pPr lvl="0"/>
            <a:r>
              <a:rPr lang="en-US" sz="1200" kern="1200" dirty="0" err="1" smtClean="0">
                <a:solidFill>
                  <a:schemeClr val="tx1"/>
                </a:solidFill>
                <a:effectLst/>
                <a:latin typeface="+mn-lt"/>
                <a:ea typeface="+mn-ea"/>
                <a:cs typeface="+mn-cs"/>
              </a:rPr>
              <a:t>Anhedonia</a:t>
            </a:r>
            <a:r>
              <a:rPr lang="en-US" sz="1200" kern="1200" dirty="0" smtClean="0">
                <a:solidFill>
                  <a:schemeClr val="tx1"/>
                </a:solidFill>
                <a:effectLst/>
                <a:latin typeface="+mn-lt"/>
                <a:ea typeface="+mn-ea"/>
                <a:cs typeface="+mn-cs"/>
              </a:rPr>
              <a:t> (i.e., lacking pleasure or interest in activities that were once enjoyable)</a:t>
            </a:r>
          </a:p>
          <a:p>
            <a:pPr lvl="0"/>
            <a:r>
              <a:rPr lang="en-US" sz="1200" kern="1200" dirty="0" smtClean="0">
                <a:solidFill>
                  <a:schemeClr val="tx1"/>
                </a:solidFill>
                <a:effectLst/>
                <a:latin typeface="+mn-lt"/>
                <a:ea typeface="+mn-ea"/>
                <a:cs typeface="+mn-cs"/>
              </a:rPr>
              <a:t>Person is withdrawn – the media tends to portray this as violent, but it is rarely the case</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24</a:t>
            </a:fld>
            <a:endParaRPr lang="en-US"/>
          </a:p>
        </p:txBody>
      </p:sp>
    </p:spTree>
    <p:extLst>
      <p:ext uri="{BB962C8B-B14F-4D97-AF65-F5344CB8AC3E}">
        <p14:creationId xmlns:p14="http://schemas.microsoft.com/office/powerpoint/2010/main" val="3134366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officer should always be cautious. He should never startle the person. He should be patient and try to learn the person’s name and use it. The officer should talk in a calm, soft tone of voice. He should allow the person to verbally ventilate. He should not crowd the person’s space. The officer should introduce himself and assure the person the officers are there to help, not hurt him. The officer may have to repeat himself several times.</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25</a:t>
            </a:fld>
            <a:endParaRPr lang="en-US"/>
          </a:p>
        </p:txBody>
      </p:sp>
    </p:spTree>
    <p:extLst>
      <p:ext uri="{BB962C8B-B14F-4D97-AF65-F5344CB8AC3E}">
        <p14:creationId xmlns:p14="http://schemas.microsoft.com/office/powerpoint/2010/main" val="10825211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Autism: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developmental disorder, affecting 1 to 2 in 1,000 Americans, usually appearing before age three, characterized by impaired non-verbal communication (including abnormal speech patterns or loss of speech), lack of eye contact, a restricted range of interest, resistance to change of any kind, obsessive repetitive body movements, a lack of awareness of the existence or feelings of others, and social isolation. Symptoms vary from child to child and can range from mild to severe. “The child may act as if unaware of the coming and going of others, or physically attack and injure others without provocation (NIMH, </a:t>
            </a:r>
            <a:r>
              <a:rPr lang="en-US" sz="1200" u="sng" kern="1200" dirty="0" smtClean="0">
                <a:solidFill>
                  <a:schemeClr val="tx1"/>
                </a:solidFill>
                <a:effectLst/>
                <a:latin typeface="+mn-lt"/>
                <a:ea typeface="+mn-ea"/>
                <a:cs typeface="+mn-cs"/>
              </a:rPr>
              <a:t>Unraveling Autism</a:t>
            </a:r>
            <a:r>
              <a:rPr lang="en-US" sz="1200" kern="1200" dirty="0" smtClean="0">
                <a:solidFill>
                  <a:schemeClr val="tx1"/>
                </a:solidFill>
                <a:effectLst/>
                <a:latin typeface="+mn-lt"/>
                <a:ea typeface="+mn-ea"/>
                <a:cs typeface="+mn-cs"/>
              </a:rPr>
              <a:t>, 2001). Although autism is diagnosed 3-4 times more in males, females with autism tend to have more severe symptoms and cognitive impairment.  Treatment is experimental, and few autistic children show significant remission of symptoms.</a:t>
            </a:r>
          </a:p>
          <a:p>
            <a:endParaRPr lang="en-US" sz="120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Persons with Autism suffer from sensory disorders that keep them from effectively</a:t>
            </a:r>
            <a:r>
              <a:rPr lang="en-US" sz="1200" i="1"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filtering and blocking painful sensations. Their sensory disorders can cause extreme pain from loud noises and bright light that can move them toward frustration and acts of aggression. Officers in contact with these individuals will notice certain behaviors such as fear of touch, repetitive behavior, insistence on routine, anxiousness in new situations, and a tendency to become confused easily. When interviewing, be patient, calm, and detached, which tends to help prevent agitation in questioning process. Illustrative materials, repetition of previous statements, praise, encouragement, and attentive listening will assist in the exchange process.</a:t>
            </a:r>
            <a:endParaRPr lang="en-US" sz="1200" i="1"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 </a:t>
            </a:r>
            <a:endParaRPr lang="en-US" sz="1200" i="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27</a:t>
            </a:fld>
            <a:endParaRPr lang="en-US"/>
          </a:p>
        </p:txBody>
      </p:sp>
    </p:spTree>
    <p:extLst>
      <p:ext uri="{BB962C8B-B14F-4D97-AF65-F5344CB8AC3E}">
        <p14:creationId xmlns:p14="http://schemas.microsoft.com/office/powerpoint/2010/main" val="690603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behaviors</a:t>
            </a:r>
            <a:r>
              <a:rPr lang="en-US" baseline="0" dirty="0" smtClean="0"/>
              <a:t> that are associated with autism. This is by no means a comprehensive list of behaviors associated with autistic children, but should present you with a solid understanding of autistic behaviors. </a:t>
            </a:r>
          </a:p>
          <a:p>
            <a:endParaRPr lang="en-US" baseline="0" dirty="0" smtClean="0"/>
          </a:p>
          <a:p>
            <a:r>
              <a:rPr lang="en-US" baseline="0" dirty="0" smtClean="0"/>
              <a:t>Some of the social behaviors include: a lack of awareness of social rules, reluctance in making eye contact, inappropriate laughter or crying, unusual facial responses, ritualistic behaviors, extreme distress for no apparent reason, attachment to particular objects, and self-stimulating behaviors. </a:t>
            </a:r>
          </a:p>
          <a:p>
            <a:endParaRPr lang="en-US" baseline="0" dirty="0" smtClean="0"/>
          </a:p>
          <a:p>
            <a:r>
              <a:rPr lang="en-US" baseline="0" dirty="0" smtClean="0"/>
              <a:t>Some of the communication behavior characteristic of autism include: verbal limitations, repetition of what is said, abnormal pitch, rate, or volume when speaking, a difficulty expressing ideas or needs, and a difficulty with abstract concepts. </a:t>
            </a:r>
          </a:p>
          <a:p>
            <a:endParaRPr lang="en-US" baseline="0" dirty="0" smtClean="0"/>
          </a:p>
          <a:p>
            <a:r>
              <a:rPr lang="en-US" baseline="0" dirty="0" smtClean="0"/>
              <a:t>Autistic children also match, pair, and order various objects, blink compulsively, switch lights on and off, drop things repetitively, jump, rock, and clap, and have a fascination with colorful and shiny objects.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28</a:t>
            </a:fld>
            <a:endParaRPr lang="en-US"/>
          </a:p>
        </p:txBody>
      </p:sp>
    </p:spTree>
    <p:extLst>
      <p:ext uri="{BB962C8B-B14F-4D97-AF65-F5344CB8AC3E}">
        <p14:creationId xmlns:p14="http://schemas.microsoft.com/office/powerpoint/2010/main" val="14094667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29</a:t>
            </a:fld>
            <a:endParaRPr lang="en-US"/>
          </a:p>
        </p:txBody>
      </p:sp>
    </p:spTree>
    <p:extLst>
      <p:ext uri="{BB962C8B-B14F-4D97-AF65-F5344CB8AC3E}">
        <p14:creationId xmlns:p14="http://schemas.microsoft.com/office/powerpoint/2010/main" val="113011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smtClean="0">
                <a:solidFill>
                  <a:schemeClr val="tx1"/>
                </a:solidFill>
                <a:effectLst/>
                <a:latin typeface="+mn-lt"/>
                <a:ea typeface="+mn-ea"/>
                <a:cs typeface="+mn-cs"/>
              </a:rPr>
              <a:t>Mental Retardation (MR) refers to a range of substantial limitations in mental functioning manifested in persons before the age of 18. Characteristics of MR are a below-level intellectual capacity plus limitations in two or more adaptive skill areas such as communication, self-care, home living, social skills, health, safety, academic functioning, and work.</a:t>
            </a:r>
            <a:endParaRPr lang="en-US" sz="1200" i="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Degrees of mental retardation: </a:t>
            </a:r>
          </a:p>
          <a:p>
            <a:pPr lvl="0"/>
            <a:r>
              <a:rPr lang="en-US" sz="1200" kern="1200" dirty="0" smtClean="0">
                <a:solidFill>
                  <a:schemeClr val="tx1"/>
                </a:solidFill>
                <a:effectLst/>
                <a:latin typeface="+mn-lt"/>
                <a:ea typeface="+mn-ea"/>
                <a:cs typeface="+mn-cs"/>
              </a:rPr>
              <a:t>Mild: 	IQ 69-55</a:t>
            </a:r>
          </a:p>
          <a:p>
            <a:pPr lvl="0"/>
            <a:r>
              <a:rPr lang="en-US" sz="1200" kern="1200" dirty="0" smtClean="0">
                <a:solidFill>
                  <a:schemeClr val="tx1"/>
                </a:solidFill>
                <a:effectLst/>
                <a:latin typeface="+mn-lt"/>
                <a:ea typeface="+mn-ea"/>
                <a:cs typeface="+mn-cs"/>
              </a:rPr>
              <a:t>Moderate: 	IQ 54-40</a:t>
            </a:r>
          </a:p>
          <a:p>
            <a:pPr lvl="0"/>
            <a:r>
              <a:rPr lang="en-US" sz="1200" kern="1200" dirty="0" smtClean="0">
                <a:solidFill>
                  <a:schemeClr val="tx1"/>
                </a:solidFill>
                <a:effectLst/>
                <a:latin typeface="+mn-lt"/>
                <a:ea typeface="+mn-ea"/>
                <a:cs typeface="+mn-cs"/>
              </a:rPr>
              <a:t>Severe: 	IQ 39-25</a:t>
            </a:r>
          </a:p>
          <a:p>
            <a:pPr lvl="0"/>
            <a:r>
              <a:rPr lang="en-US" sz="1200" kern="1200" dirty="0" smtClean="0">
                <a:solidFill>
                  <a:schemeClr val="tx1"/>
                </a:solidFill>
                <a:effectLst/>
                <a:latin typeface="+mn-lt"/>
                <a:ea typeface="+mn-ea"/>
                <a:cs typeface="+mn-cs"/>
              </a:rPr>
              <a:t>Profound: 	Below 25</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30</a:t>
            </a:fld>
            <a:endParaRPr lang="en-US"/>
          </a:p>
        </p:txBody>
      </p:sp>
    </p:spTree>
    <p:extLst>
      <p:ext uri="{BB962C8B-B14F-4D97-AF65-F5344CB8AC3E}">
        <p14:creationId xmlns:p14="http://schemas.microsoft.com/office/powerpoint/2010/main" val="4433200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Mental Illness vs. Mental Retardation:  3% of the American population is considered retarded (sub-average score of 69 or less on </a:t>
            </a:r>
            <a:r>
              <a:rPr lang="en-US" sz="1200" b="0" i="0" kern="1200" dirty="0" err="1" smtClean="0">
                <a:solidFill>
                  <a:schemeClr val="tx1"/>
                </a:solidFill>
                <a:effectLst/>
                <a:latin typeface="+mn-lt"/>
                <a:ea typeface="+mn-ea"/>
                <a:cs typeface="+mn-cs"/>
              </a:rPr>
              <a:t>Wechler</a:t>
            </a:r>
            <a:r>
              <a:rPr lang="en-US" sz="1200" b="0" i="0" kern="1200" dirty="0" smtClean="0">
                <a:solidFill>
                  <a:schemeClr val="tx1"/>
                </a:solidFill>
                <a:effectLst/>
                <a:latin typeface="+mn-lt"/>
                <a:ea typeface="+mn-ea"/>
                <a:cs typeface="+mn-cs"/>
              </a:rPr>
              <a:t> Intelligence Scale or Stanford </a:t>
            </a:r>
            <a:r>
              <a:rPr lang="en-US" sz="1200" b="0" i="0" kern="1200" dirty="0" err="1" smtClean="0">
                <a:solidFill>
                  <a:schemeClr val="tx1"/>
                </a:solidFill>
                <a:effectLst/>
                <a:latin typeface="+mn-lt"/>
                <a:ea typeface="+mn-ea"/>
                <a:cs typeface="+mn-cs"/>
              </a:rPr>
              <a:t>Binet</a:t>
            </a:r>
            <a:r>
              <a:rPr lang="en-US" sz="1200" b="0" i="0" kern="1200" dirty="0" smtClean="0">
                <a:solidFill>
                  <a:schemeClr val="tx1"/>
                </a:solidFill>
                <a:effectLst/>
                <a:latin typeface="+mn-lt"/>
                <a:ea typeface="+mn-ea"/>
                <a:cs typeface="+mn-cs"/>
              </a:rPr>
              <a:t> IQ test), while 22.1% is diagnosed with a mental illness.</a:t>
            </a:r>
            <a:endParaRPr lang="en-US" sz="1200" b="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p>
          <a:p>
            <a:r>
              <a:rPr lang="en-US" sz="1200" i="0" kern="1200" dirty="0" smtClean="0">
                <a:solidFill>
                  <a:schemeClr val="tx1"/>
                </a:solidFill>
                <a:effectLst/>
                <a:latin typeface="+mn-lt"/>
                <a:ea typeface="+mn-ea"/>
                <a:cs typeface="+mn-cs"/>
              </a:rPr>
              <a:t>Differences between mental illness and mental retardation include:</a:t>
            </a:r>
            <a:endParaRPr lang="en-US" sz="1200" i="1" kern="1200" dirty="0" smtClean="0">
              <a:solidFill>
                <a:schemeClr val="tx1"/>
              </a:solidFill>
              <a:effectLst/>
              <a:latin typeface="+mn-lt"/>
              <a:ea typeface="+mn-ea"/>
              <a:cs typeface="+mn-cs"/>
            </a:endParaRPr>
          </a:p>
          <a:p>
            <a:pPr lvl="0"/>
            <a:r>
              <a:rPr lang="en-US" sz="1200" i="0" kern="1200" dirty="0" smtClean="0">
                <a:solidFill>
                  <a:schemeClr val="tx1"/>
                </a:solidFill>
                <a:effectLst/>
                <a:latin typeface="+mn-lt"/>
                <a:ea typeface="+mn-ea"/>
                <a:cs typeface="+mn-cs"/>
              </a:rPr>
              <a:t>Mental illness is unrelated to intelligence, while mental retardation is below-average intellectual functioning.</a:t>
            </a:r>
            <a:endParaRPr lang="en-US" sz="1200" i="1" kern="1200" dirty="0" smtClean="0">
              <a:solidFill>
                <a:schemeClr val="tx1"/>
              </a:solidFill>
              <a:effectLst/>
              <a:latin typeface="+mn-lt"/>
              <a:ea typeface="+mn-ea"/>
              <a:cs typeface="+mn-cs"/>
            </a:endParaRPr>
          </a:p>
          <a:p>
            <a:pPr lvl="0"/>
            <a:r>
              <a:rPr lang="en-US" sz="1200" i="0" kern="1200" dirty="0" smtClean="0">
                <a:solidFill>
                  <a:schemeClr val="tx1"/>
                </a:solidFill>
                <a:effectLst/>
                <a:latin typeface="+mn-lt"/>
                <a:ea typeface="+mn-ea"/>
                <a:cs typeface="+mn-cs"/>
              </a:rPr>
              <a:t>Mental illness develops at any point in one’s life, while mental retardation occurs before the age of 18.</a:t>
            </a:r>
            <a:endParaRPr lang="en-US" sz="1200" i="1" kern="1200" dirty="0" smtClean="0">
              <a:solidFill>
                <a:schemeClr val="tx1"/>
              </a:solidFill>
              <a:effectLst/>
              <a:latin typeface="+mn-lt"/>
              <a:ea typeface="+mn-ea"/>
              <a:cs typeface="+mn-cs"/>
            </a:endParaRPr>
          </a:p>
          <a:p>
            <a:pPr lvl="0"/>
            <a:r>
              <a:rPr lang="en-US" sz="1200" i="0" kern="1200" dirty="0" smtClean="0">
                <a:solidFill>
                  <a:schemeClr val="tx1"/>
                </a:solidFill>
                <a:effectLst/>
                <a:latin typeface="+mn-lt"/>
                <a:ea typeface="+mn-ea"/>
                <a:cs typeface="+mn-cs"/>
              </a:rPr>
              <a:t>There is no cure for mental illness, but medications can help. Mental retardation involves permanent intellectual impairment.  No medications can help.</a:t>
            </a:r>
            <a:endParaRPr lang="en-US" sz="1200" i="1" kern="1200" dirty="0" smtClean="0">
              <a:solidFill>
                <a:schemeClr val="tx1"/>
              </a:solidFill>
              <a:effectLst/>
              <a:latin typeface="+mn-lt"/>
              <a:ea typeface="+mn-ea"/>
              <a:cs typeface="+mn-cs"/>
            </a:endParaRPr>
          </a:p>
          <a:p>
            <a:pPr lvl="0"/>
            <a:r>
              <a:rPr lang="en-US" sz="1200" i="0" kern="1200" dirty="0" smtClean="0">
                <a:solidFill>
                  <a:schemeClr val="tx1"/>
                </a:solidFill>
                <a:effectLst/>
                <a:latin typeface="+mn-lt"/>
                <a:ea typeface="+mn-ea"/>
                <a:cs typeface="+mn-cs"/>
              </a:rPr>
              <a:t>Behavior is less predictable with a mentally ill individual, while a mentally retarded individual’s behavior is consistent to a very specific functional level.</a:t>
            </a:r>
            <a:endParaRPr lang="en-US" sz="1200" i="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47613F4-06E0-46BF-A2FF-1CDF8176116F}" type="slidenum">
              <a:rPr lang="en-US" smtClean="0"/>
              <a:t>31</a:t>
            </a:fld>
            <a:endParaRPr lang="en-US"/>
          </a:p>
        </p:txBody>
      </p:sp>
    </p:spTree>
    <p:extLst>
      <p:ext uri="{BB962C8B-B14F-4D97-AF65-F5344CB8AC3E}">
        <p14:creationId xmlns:p14="http://schemas.microsoft.com/office/powerpoint/2010/main" val="3397658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Mental</a:t>
            </a:r>
            <a:r>
              <a:rPr lang="en-US" baseline="0" dirty="0" smtClean="0"/>
              <a:t> illness can be defined generally and professionally. The full general definition of mental illness is: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“Illness, disease, or condition that either substantially impacts a person’s thought, perception of reality, emotional process, or judgment, or grossly impairs a person’s behavior, as manifested by recent disturbance behavior.”</a:t>
            </a:r>
          </a:p>
          <a:p>
            <a:endParaRPr lang="en-US" dirty="0" smtClean="0"/>
          </a:p>
          <a:p>
            <a:r>
              <a:rPr lang="en-US" dirty="0" smtClean="0"/>
              <a:t>The professional definition</a:t>
            </a:r>
            <a:r>
              <a:rPr lang="en-US" baseline="0" dirty="0" smtClean="0"/>
              <a:t> of mental illness is as follows: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Mental illness is diagnosed based on behaviors and thinking as evaluated by a psychiatrist, psychologist, licensed professional counselor, licensed social worker, or other qualified professionals using a tool known as the Diagnostic and Statistical Manual of Mental Disorders, Fourth Edition, most commonly called the DSM-IV. (American Psychiatric Association, Updated, 1999)</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4</a:t>
            </a:fld>
            <a:endParaRPr lang="en-US"/>
          </a:p>
        </p:txBody>
      </p:sp>
    </p:spTree>
    <p:extLst>
      <p:ext uri="{BB962C8B-B14F-4D97-AF65-F5344CB8AC3E}">
        <p14:creationId xmlns:p14="http://schemas.microsoft.com/office/powerpoint/2010/main" val="8899988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communication techniques that</a:t>
            </a:r>
            <a:r>
              <a:rPr lang="en-US" baseline="0" dirty="0" smtClean="0"/>
              <a:t> SBLE can utilize when talking with a mentally ill individual at school. </a:t>
            </a:r>
            <a:r>
              <a:rPr lang="en-US" dirty="0" smtClean="0"/>
              <a:t>The control paradox is simply</a:t>
            </a:r>
            <a:r>
              <a:rPr lang="en-US" baseline="0" dirty="0" smtClean="0"/>
              <a:t> that SBLE should take a less physical, less authoritative, less controlling, and less confrontational approach to the individuals with mental health issues. Generally the officer will have more authority and control over a person with mental health issues by toning down. </a:t>
            </a:r>
          </a:p>
          <a:p>
            <a:endParaRPr lang="en-US" baseline="0" dirty="0" smtClean="0"/>
          </a:p>
          <a:p>
            <a:r>
              <a:rPr lang="en-US" baseline="0" dirty="0" smtClean="0"/>
              <a:t>The SBLE should take some time to survey the situation and gather information. Do not make hasty counterproductive decisions that may backfire or escalate the situation.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32</a:t>
            </a:fld>
            <a:endParaRPr lang="en-US"/>
          </a:p>
        </p:txBody>
      </p:sp>
    </p:spTree>
    <p:extLst>
      <p:ext uri="{BB962C8B-B14F-4D97-AF65-F5344CB8AC3E}">
        <p14:creationId xmlns:p14="http://schemas.microsoft.com/office/powerpoint/2010/main" val="3470163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avoid</a:t>
            </a:r>
            <a:r>
              <a:rPr lang="en-US" baseline="0" dirty="0" smtClean="0"/>
              <a:t> escalating the situation or triggering a different situation the SBLE should avoid approaching the student until a functioning level of rapport has been developed and the individual has had a chance to ventilate their frustrations. Avoid crowding the individual’s personal space and do not rush in. If you attempt to force an issue may quickly backfire in the form of violence. Lastly, try to adopt a non-confrontational stance/posture if the individual is not an immediate threat to anybody. This will further allow the individual an opportunity to vent and for you to build rapport.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33</a:t>
            </a:fld>
            <a:endParaRPr lang="en-US"/>
          </a:p>
        </p:txBody>
      </p:sp>
    </p:spTree>
    <p:extLst>
      <p:ext uri="{BB962C8B-B14F-4D97-AF65-F5344CB8AC3E}">
        <p14:creationId xmlns:p14="http://schemas.microsoft.com/office/powerpoint/2010/main" val="27343926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basic strategies to be used while communicating</a:t>
            </a:r>
            <a:r>
              <a:rPr lang="en-US" baseline="0" dirty="0" smtClean="0"/>
              <a:t> with the mentally ill. For one, you should stay calm and breathe deeply to become more calm. Make sure that you remain patient and avoid crowding the individual…this gives them more time to calm down. Restate what you hear to double-check all the information given to you. Always use the individual’s name while talking with them. This can help keep the individual calm and build rapport. Ensure that you give instructions one at a time, and allow time for the individual to comply. Hallucinations and delusions are real from the individual’s point of view and can be very frightening, so try to be understanding.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34</a:t>
            </a:fld>
            <a:endParaRPr lang="en-US"/>
          </a:p>
        </p:txBody>
      </p:sp>
    </p:spTree>
    <p:extLst>
      <p:ext uri="{BB962C8B-B14F-4D97-AF65-F5344CB8AC3E}">
        <p14:creationId xmlns:p14="http://schemas.microsoft.com/office/powerpoint/2010/main" val="12324022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you never argue about a delusion. Arguing only</a:t>
            </a:r>
            <a:r>
              <a:rPr lang="en-US" baseline="0" dirty="0" smtClean="0"/>
              <a:t> solidifies their stance, simply accept and move on with the communicating. Don’t express disapproval. This only hurts your rapport and will most likely not keep the individual calm. Be cognoscente of cues from the individual. The individual will let you know when he needs more space. Remember, keep the individual calm.</a:t>
            </a:r>
          </a:p>
          <a:p>
            <a:endParaRPr lang="en-US" baseline="0" dirty="0" smtClean="0"/>
          </a:p>
          <a:p>
            <a:r>
              <a:rPr lang="en-US" baseline="0" dirty="0" smtClean="0"/>
              <a:t>By utilizing active listening skills you are listening to the whole message and recognizing the content, feelings, and reason behind the incident. By repeating what is said as a means of confirmation, active listening helps with rapport building and keeping the individual calm.</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35</a:t>
            </a:fld>
            <a:endParaRPr lang="en-US"/>
          </a:p>
        </p:txBody>
      </p:sp>
    </p:spTree>
    <p:extLst>
      <p:ext uri="{BB962C8B-B14F-4D97-AF65-F5344CB8AC3E}">
        <p14:creationId xmlns:p14="http://schemas.microsoft.com/office/powerpoint/2010/main" val="41528387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0" u="sng" kern="1200" dirty="0" smtClean="0">
                <a:solidFill>
                  <a:schemeClr val="tx1"/>
                </a:solidFill>
                <a:effectLst/>
                <a:latin typeface="+mn-lt"/>
                <a:ea typeface="+mn-ea"/>
                <a:cs typeface="+mn-cs"/>
              </a:rPr>
              <a:t>Safety</a:t>
            </a:r>
            <a:r>
              <a:rPr lang="en-US" sz="1200" b="0" kern="1200" dirty="0" smtClean="0">
                <a:solidFill>
                  <a:schemeClr val="tx1"/>
                </a:solidFill>
                <a:effectLst/>
                <a:latin typeface="+mn-lt"/>
                <a:ea typeface="+mn-ea"/>
                <a:cs typeface="+mn-cs"/>
              </a:rPr>
              <a:t> - Your personal safety comes first. Control the surroundings. Remove harmful obstacles from the surroundings.</a:t>
            </a:r>
          </a:p>
          <a:p>
            <a:pPr lvl="0"/>
            <a:endParaRPr lang="en-US" sz="1200" b="0" kern="1200" dirty="0" smtClean="0">
              <a:solidFill>
                <a:schemeClr val="tx1"/>
              </a:solidFill>
              <a:effectLst/>
              <a:latin typeface="+mn-lt"/>
              <a:ea typeface="+mn-ea"/>
              <a:cs typeface="+mn-cs"/>
            </a:endParaRPr>
          </a:p>
          <a:p>
            <a:pPr lvl="0"/>
            <a:r>
              <a:rPr lang="en-US" sz="1200" b="0" u="sng" kern="1200" dirty="0" smtClean="0">
                <a:solidFill>
                  <a:schemeClr val="tx1"/>
                </a:solidFill>
                <a:effectLst/>
                <a:latin typeface="+mn-lt"/>
                <a:ea typeface="+mn-ea"/>
                <a:cs typeface="+mn-cs"/>
              </a:rPr>
              <a:t>Crisis facts</a:t>
            </a:r>
            <a:r>
              <a:rPr lang="en-US" sz="1200" b="0" kern="1200" dirty="0" smtClean="0">
                <a:solidFill>
                  <a:schemeClr val="tx1"/>
                </a:solidFill>
                <a:effectLst/>
                <a:latin typeface="+mn-lt"/>
                <a:ea typeface="+mn-ea"/>
                <a:cs typeface="+mn-cs"/>
              </a:rPr>
              <a:t> - The person in distress is usually excited, alarmed, or confused. Control is very important to persons in crisis. When people feel cornered, which translates to lack of control, they may respond with sudden violence.</a:t>
            </a:r>
          </a:p>
          <a:p>
            <a:pPr lvl="0"/>
            <a:endParaRPr lang="en-US" sz="1200" b="0" kern="1200" dirty="0" smtClean="0">
              <a:solidFill>
                <a:schemeClr val="tx1"/>
              </a:solidFill>
              <a:effectLst/>
              <a:latin typeface="+mn-lt"/>
              <a:ea typeface="+mn-ea"/>
              <a:cs typeface="+mn-cs"/>
            </a:endParaRPr>
          </a:p>
          <a:p>
            <a:pPr lvl="0"/>
            <a:r>
              <a:rPr lang="en-US" sz="1200" b="0" u="sng" kern="1200" dirty="0" smtClean="0">
                <a:solidFill>
                  <a:schemeClr val="tx1"/>
                </a:solidFill>
                <a:effectLst/>
                <a:latin typeface="+mn-lt"/>
                <a:ea typeface="+mn-ea"/>
                <a:cs typeface="+mn-cs"/>
              </a:rPr>
              <a:t>Language</a:t>
            </a:r>
            <a:r>
              <a:rPr lang="en-US" sz="1200" b="0" kern="1200" dirty="0" smtClean="0">
                <a:solidFill>
                  <a:schemeClr val="tx1"/>
                </a:solidFill>
                <a:effectLst/>
                <a:latin typeface="+mn-lt"/>
                <a:ea typeface="+mn-ea"/>
                <a:cs typeface="+mn-cs"/>
              </a:rPr>
              <a:t> - Use the person’s name. Talk quietly. Speak firmly. Use a calm tone of voice. Avoid direct confrontation. Avoid labels and acronyms. Limit the number of instructions, and give them one at a time. Be patient and consistent. Reactions and verbal responses may be slower than you expect.</a:t>
            </a:r>
          </a:p>
          <a:p>
            <a:pPr lvl="0"/>
            <a:endParaRPr lang="en-US" sz="1200" b="0" kern="1200" dirty="0" smtClean="0">
              <a:solidFill>
                <a:schemeClr val="tx1"/>
              </a:solidFill>
              <a:effectLst/>
              <a:latin typeface="+mn-lt"/>
              <a:ea typeface="+mn-ea"/>
              <a:cs typeface="+mn-cs"/>
            </a:endParaRPr>
          </a:p>
          <a:p>
            <a:pPr lvl="0"/>
            <a:r>
              <a:rPr lang="en-US" sz="1200" b="0" u="sng" kern="1200" dirty="0" smtClean="0">
                <a:solidFill>
                  <a:schemeClr val="tx1"/>
                </a:solidFill>
                <a:effectLst/>
                <a:latin typeface="+mn-lt"/>
                <a:ea typeface="+mn-ea"/>
                <a:cs typeface="+mn-cs"/>
              </a:rPr>
              <a:t>Movements</a:t>
            </a:r>
            <a:r>
              <a:rPr lang="en-US" sz="1200" b="0" kern="1200" dirty="0" smtClean="0">
                <a:solidFill>
                  <a:schemeClr val="tx1"/>
                </a:solidFill>
                <a:effectLst/>
                <a:latin typeface="+mn-lt"/>
                <a:ea typeface="+mn-ea"/>
                <a:cs typeface="+mn-cs"/>
              </a:rPr>
              <a:t> - Be aware of body movements. People in crisis often need more physical space. If possible, position yourself at or below the individual’s eye level. Keep all movements slow and deliberate.</a:t>
            </a:r>
          </a:p>
          <a:p>
            <a:endParaRPr lang="en-US" b="0" dirty="0"/>
          </a:p>
        </p:txBody>
      </p:sp>
      <p:sp>
        <p:nvSpPr>
          <p:cNvPr id="4" name="Slide Number Placeholder 3"/>
          <p:cNvSpPr>
            <a:spLocks noGrp="1"/>
          </p:cNvSpPr>
          <p:nvPr>
            <p:ph type="sldNum" sz="quarter" idx="10"/>
          </p:nvPr>
        </p:nvSpPr>
        <p:spPr/>
        <p:txBody>
          <a:bodyPr/>
          <a:lstStyle/>
          <a:p>
            <a:fld id="{547613F4-06E0-46BF-A2FF-1CDF8176116F}" type="slidenum">
              <a:rPr lang="en-US" smtClean="0"/>
              <a:t>36</a:t>
            </a:fld>
            <a:endParaRPr lang="en-US"/>
          </a:p>
        </p:txBody>
      </p:sp>
    </p:spTree>
    <p:extLst>
      <p:ext uri="{BB962C8B-B14F-4D97-AF65-F5344CB8AC3E}">
        <p14:creationId xmlns:p14="http://schemas.microsoft.com/office/powerpoint/2010/main" val="28193369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would be a good time to have a participant play the role of the student while another participant plays the role of a SBLE. You may do this with characteristics for different mental illnesses. The steps to resolution will be </a:t>
            </a:r>
            <a:r>
              <a:rPr lang="en-US" baseline="0" smtClean="0"/>
              <a:t>the same. </a:t>
            </a:r>
            <a:endParaRPr lang="en-US" dirty="0" smtClean="0"/>
          </a:p>
          <a:p>
            <a:endParaRPr lang="en-US" dirty="0" smtClean="0"/>
          </a:p>
          <a:p>
            <a:r>
              <a:rPr lang="en-US" dirty="0" smtClean="0"/>
              <a:t>First, ensure the safety of all</a:t>
            </a:r>
            <a:r>
              <a:rPr lang="en-US" baseline="0" dirty="0" smtClean="0"/>
              <a:t> the students and yourself. Make sure and utilize the control paradox…be less assertive, controlling, and confrontational to help control the situation. Be patient and make sure you use the individuals name to try and calm the student down. Let the student vent his frustrations and then give him instructions one at a time to make sure he understands everything. Do not rush in and crowd his personal space, you will only ignite the situation.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37</a:t>
            </a:fld>
            <a:endParaRPr lang="en-US"/>
          </a:p>
        </p:txBody>
      </p:sp>
    </p:spTree>
    <p:extLst>
      <p:ext uri="{BB962C8B-B14F-4D97-AF65-F5344CB8AC3E}">
        <p14:creationId xmlns:p14="http://schemas.microsoft.com/office/powerpoint/2010/main" val="2669666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basic,</a:t>
            </a:r>
            <a:r>
              <a:rPr lang="en-US" baseline="0" dirty="0" smtClean="0"/>
              <a:t> yet important, facts about mental illness to cover. Any student or individual on your campus can have a mental illness. It doesn’t matter their age, sex, or socio-economic status. Mental illness is more prevalent than major medical issues, including: cancer, diabetes, heart disease, or AIDS. Mental illness can be an issue at any age of student or adult.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5</a:t>
            </a:fld>
            <a:endParaRPr lang="en-US"/>
          </a:p>
        </p:txBody>
      </p:sp>
    </p:spTree>
    <p:extLst>
      <p:ext uri="{BB962C8B-B14F-4D97-AF65-F5344CB8AC3E}">
        <p14:creationId xmlns:p14="http://schemas.microsoft.com/office/powerpoint/2010/main" val="2680531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t</a:t>
            </a:r>
            <a:r>
              <a:rPr lang="en-US" dirty="0" smtClean="0"/>
              <a:t>hree more important facts about mental</a:t>
            </a:r>
            <a:r>
              <a:rPr lang="en-US" baseline="0" dirty="0" smtClean="0"/>
              <a:t> illness. It is estimated that 20 to 25 percent of individuals may be affected by a form of mental illness. The estimation for children with mental, developmental or behavioral disorders is 7.5 million. And, nearly two-thirds of all people with a diagnosable mental disorder do not seek treatment for their disorder.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6</a:t>
            </a:fld>
            <a:endParaRPr lang="en-US"/>
          </a:p>
        </p:txBody>
      </p:sp>
    </p:spTree>
    <p:extLst>
      <p:ext uri="{BB962C8B-B14F-4D97-AF65-F5344CB8AC3E}">
        <p14:creationId xmlns:p14="http://schemas.microsoft.com/office/powerpoint/2010/main" val="2470230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four categories of mental illness to be discussed in this</a:t>
            </a:r>
            <a:r>
              <a:rPr lang="en-US" baseline="0" dirty="0" smtClean="0"/>
              <a:t> module are personality and mood disorders, psychosis, and developmental disorders. Each will be looked at in more depth in the upcoming slides.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7</a:t>
            </a:fld>
            <a:endParaRPr lang="en-US"/>
          </a:p>
        </p:txBody>
      </p:sp>
    </p:spTree>
    <p:extLst>
      <p:ext uri="{BB962C8B-B14F-4D97-AF65-F5344CB8AC3E}">
        <p14:creationId xmlns:p14="http://schemas.microsoft.com/office/powerpoint/2010/main" val="1529170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Many individuals who are functioning well in their lives may display characteristics of what are known as personality disorders. Individuals experiencing these disorders show personality traits that are inflexible, maladaptive, or inappropriate for the situation, and this causes significant problems in their lives.</a:t>
            </a: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Those individuals who have personality disorders usually have very little insight that they have a problem, and tend to believe that the problems are caused by other people, the “system,” or the world at large. These traits are often accompanied by some form of depression and may also be seen in those with chemical dependency problems.</a:t>
            </a: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Persons with personality disorders are not usually treated like those with other mental illnesses, but are taught a variety of communication and coping skills, or treated for other problems such as chemical dependency or depression.</a:t>
            </a:r>
          </a:p>
          <a:p>
            <a:endParaRPr lang="en-US" b="0" dirty="0"/>
          </a:p>
        </p:txBody>
      </p:sp>
      <p:sp>
        <p:nvSpPr>
          <p:cNvPr id="4" name="Slide Number Placeholder 3"/>
          <p:cNvSpPr>
            <a:spLocks noGrp="1"/>
          </p:cNvSpPr>
          <p:nvPr>
            <p:ph type="sldNum" sz="quarter" idx="10"/>
          </p:nvPr>
        </p:nvSpPr>
        <p:spPr/>
        <p:txBody>
          <a:bodyPr/>
          <a:lstStyle/>
          <a:p>
            <a:fld id="{547613F4-06E0-46BF-A2FF-1CDF8176116F}" type="slidenum">
              <a:rPr lang="en-US" smtClean="0"/>
              <a:t>8</a:t>
            </a:fld>
            <a:endParaRPr lang="en-US"/>
          </a:p>
        </p:txBody>
      </p:sp>
    </p:spTree>
    <p:extLst>
      <p:ext uri="{BB962C8B-B14F-4D97-AF65-F5344CB8AC3E}">
        <p14:creationId xmlns:p14="http://schemas.microsoft.com/office/powerpoint/2010/main" val="3839918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Although the causes for these disorders may not seem relevant for the officer dealing with these individuals, their backgrounds are significant.</a:t>
            </a:r>
            <a:r>
              <a:rPr lang="en-US" sz="1200" kern="1200" baseline="0" dirty="0" smtClean="0">
                <a:solidFill>
                  <a:schemeClr val="tx1"/>
                </a:solidFill>
                <a:effectLst/>
                <a:latin typeface="+mn-lt"/>
                <a:ea typeface="+mn-ea"/>
                <a:cs typeface="+mn-cs"/>
              </a:rPr>
              <a:t> It is important for the SBLE to be sensitive to some of the possible causes. </a:t>
            </a:r>
            <a:r>
              <a:rPr lang="en-US" sz="1200" kern="1200" dirty="0" smtClean="0">
                <a:solidFill>
                  <a:schemeClr val="tx1"/>
                </a:solidFill>
                <a:effectLst/>
                <a:latin typeface="+mn-lt"/>
                <a:ea typeface="+mn-ea"/>
                <a:cs typeface="+mn-cs"/>
              </a:rPr>
              <a:t>It is believed that most personality disorders are caused by a family history - usually beginning at a young age -of physical or emotional abuse, lack of structure and responsibility, poor relationships with one or both parents, and alcohol or drug abuse.</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9</a:t>
            </a:fld>
            <a:endParaRPr lang="en-US"/>
          </a:p>
        </p:txBody>
      </p:sp>
    </p:spTree>
    <p:extLst>
      <p:ext uri="{BB962C8B-B14F-4D97-AF65-F5344CB8AC3E}">
        <p14:creationId xmlns:p14="http://schemas.microsoft.com/office/powerpoint/2010/main" val="1972936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a:t>
            </a:r>
            <a:r>
              <a:rPr lang="en-US" sz="1200" kern="1200" baseline="0" dirty="0" smtClean="0">
                <a:solidFill>
                  <a:schemeClr val="tx1"/>
                </a:solidFill>
                <a:effectLst/>
                <a:latin typeface="+mn-lt"/>
                <a:ea typeface="+mn-ea"/>
                <a:cs typeface="+mn-cs"/>
              </a:rPr>
              <a:t> are three c</a:t>
            </a:r>
            <a:r>
              <a:rPr lang="en-US" sz="1200" kern="1200" dirty="0" smtClean="0">
                <a:solidFill>
                  <a:schemeClr val="tx1"/>
                </a:solidFill>
                <a:effectLst/>
                <a:latin typeface="+mn-lt"/>
                <a:ea typeface="+mn-ea"/>
                <a:cs typeface="+mn-cs"/>
              </a:rPr>
              <a:t>ommon personality disorders that may be encountered by SBLE, these include: paranoid personality disorder, antisocial personality disorder, and borderline personality disorder. </a:t>
            </a:r>
          </a:p>
          <a:p>
            <a:endParaRPr lang="en-US" dirty="0" smtClean="0"/>
          </a:p>
          <a:p>
            <a:r>
              <a:rPr lang="en-US" dirty="0" smtClean="0"/>
              <a:t>These will be discussed further in the upcoming slides.</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t>10</a:t>
            </a:fld>
            <a:endParaRPr lang="en-US"/>
          </a:p>
        </p:txBody>
      </p:sp>
    </p:spTree>
    <p:extLst>
      <p:ext uri="{BB962C8B-B14F-4D97-AF65-F5344CB8AC3E}">
        <p14:creationId xmlns:p14="http://schemas.microsoft.com/office/powerpoint/2010/main" val="531249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441576" y="152400"/>
            <a:ext cx="7391400" cy="2003425"/>
          </a:xfrm>
        </p:spPr>
        <p:txBody>
          <a:bodyPr anchor="b"/>
          <a:lstStyle>
            <a:lvl1pPr algn="l">
              <a:defRPr b="1" baseline="0">
                <a:solidFill>
                  <a:srgbClr val="531E1D"/>
                </a:solidFill>
              </a:defRPr>
            </a:lvl1pPr>
          </a:lstStyle>
          <a:p>
            <a:r>
              <a:rPr lang="en-US" dirty="0" smtClean="0"/>
              <a:t>Presentation Name</a:t>
            </a:r>
            <a:endParaRPr lang="en-US" dirty="0"/>
          </a:p>
        </p:txBody>
      </p:sp>
      <p:sp>
        <p:nvSpPr>
          <p:cNvPr id="3" name="Subtitle 2"/>
          <p:cNvSpPr>
            <a:spLocks noGrp="1"/>
          </p:cNvSpPr>
          <p:nvPr>
            <p:ph type="subTitle" idx="1" hasCustomPrompt="1"/>
          </p:nvPr>
        </p:nvSpPr>
        <p:spPr>
          <a:xfrm>
            <a:off x="1441576" y="2362200"/>
            <a:ext cx="7391400" cy="533400"/>
          </a:xfrm>
        </p:spPr>
        <p:txBody>
          <a:bodyPr>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a:t>
            </a:r>
            <a:endParaRPr lang="en-US" dirty="0"/>
          </a:p>
        </p:txBody>
      </p:sp>
      <p:sp>
        <p:nvSpPr>
          <p:cNvPr id="8" name="Rectangle 7"/>
          <p:cNvSpPr/>
          <p:nvPr userDrawn="1"/>
        </p:nvSpPr>
        <p:spPr>
          <a:xfrm>
            <a:off x="0" y="0"/>
            <a:ext cx="1219200" cy="68580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75954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41394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17048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344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4856588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19595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6271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75922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44749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6748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6137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553200"/>
            <a:ext cx="9144000" cy="3048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762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152400" y="6553200"/>
            <a:ext cx="1828800" cy="246221"/>
          </a:xfrm>
          <a:prstGeom prst="rect">
            <a:avLst/>
          </a:prstGeom>
          <a:noFill/>
        </p:spPr>
        <p:txBody>
          <a:bodyPr wrap="square" rtlCol="0">
            <a:spAutoFit/>
          </a:bodyPr>
          <a:lstStyle/>
          <a:p>
            <a:endParaRPr lang="en-US" sz="1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976386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rgbClr val="531E1D"/>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531E1D"/>
        </a:buClr>
        <a:buFont typeface="Wingdings" pitchFamily="2" charset="2"/>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531E1D"/>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Clr>
          <a:srgbClr val="531E1D"/>
        </a:buClr>
        <a:buFont typeface="Wingdings" pitchFamily="2" charset="2"/>
        <a:buChar char="§"/>
        <a:defRPr sz="24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Clr>
          <a:srgbClr val="531E1D"/>
        </a:buClr>
        <a:buFont typeface="Wingdings" pitchFamily="2" charset="2"/>
        <a:buChar char="§"/>
        <a:defRPr sz="20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Clr>
          <a:srgbClr val="531E1D"/>
        </a:buClr>
        <a:buFont typeface="Wingdings" pitchFamily="2" charset="2"/>
        <a:buChar char="§"/>
        <a:defRPr sz="20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origin.policeone.com/videos/originals/training/5956254-Autism-Recognition-and-Respons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youtube.com/watch?v=9qLrx_DZRH8"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fyiliving.com/health-news/depression-top-8-surprising-causes-of-depression/" TargetMode="External"/><Relationship Id="rId2" Type="http://schemas.openxmlformats.org/officeDocument/2006/relationships/hyperlink" Target="http://mentalhealthtreatment.net/personality-disorders/" TargetMode="External"/><Relationship Id="rId1" Type="http://schemas.openxmlformats.org/officeDocument/2006/relationships/slideLayout" Target="../slideLayouts/slideLayout2.xml"/><Relationship Id="rId5" Type="http://schemas.openxmlformats.org/officeDocument/2006/relationships/hyperlink" Target="http://www.youtube.com/watch?v=9qLrx_DZRH8" TargetMode="External"/><Relationship Id="rId4" Type="http://schemas.openxmlformats.org/officeDocument/2006/relationships/hyperlink" Target="http://media.clinicaladvisor.com/images/2011/04/01/ca0411autism_3_156111.jp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52400"/>
            <a:ext cx="7391400" cy="2057400"/>
          </a:xfrm>
        </p:spPr>
        <p:txBody>
          <a:bodyPr anchor="b">
            <a:normAutofit/>
          </a:bodyPr>
          <a:lstStyle/>
          <a:p>
            <a:r>
              <a:rPr lang="en-US" dirty="0" smtClean="0"/>
              <a:t>Mental Health Issues</a:t>
            </a:r>
            <a:endParaRPr lang="en-US" dirty="0"/>
          </a:p>
        </p:txBody>
      </p:sp>
      <p:sp>
        <p:nvSpPr>
          <p:cNvPr id="3" name="Subtitle 2"/>
          <p:cNvSpPr>
            <a:spLocks noGrp="1"/>
          </p:cNvSpPr>
          <p:nvPr>
            <p:ph type="subTitle" idx="1"/>
          </p:nvPr>
        </p:nvSpPr>
        <p:spPr>
          <a:xfrm>
            <a:off x="1447800" y="2438400"/>
            <a:ext cx="7391400" cy="609600"/>
          </a:xfrm>
        </p:spPr>
        <p:txBody>
          <a:bodyPr/>
          <a:lstStyle/>
          <a:p>
            <a:r>
              <a:rPr lang="en-US" dirty="0" smtClean="0"/>
              <a:t>Instructor</a:t>
            </a:r>
            <a:endParaRPr lang="en-US" dirty="0"/>
          </a:p>
        </p:txBody>
      </p:sp>
    </p:spTree>
    <p:extLst>
      <p:ext uri="{BB962C8B-B14F-4D97-AF65-F5344CB8AC3E}">
        <p14:creationId xmlns:p14="http://schemas.microsoft.com/office/powerpoint/2010/main" val="276831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Disorders</a:t>
            </a:r>
            <a:endParaRPr lang="en-US" dirty="0"/>
          </a:p>
        </p:txBody>
      </p:sp>
      <p:sp>
        <p:nvSpPr>
          <p:cNvPr id="3" name="Content Placeholder 2"/>
          <p:cNvSpPr>
            <a:spLocks noGrp="1"/>
          </p:cNvSpPr>
          <p:nvPr>
            <p:ph idx="1"/>
          </p:nvPr>
        </p:nvSpPr>
        <p:spPr/>
        <p:txBody>
          <a:bodyPr/>
          <a:lstStyle/>
          <a:p>
            <a:r>
              <a:rPr lang="en-US" dirty="0" smtClean="0"/>
              <a:t>Three common personality disorders</a:t>
            </a:r>
          </a:p>
          <a:p>
            <a:pPr lvl="1"/>
            <a:r>
              <a:rPr lang="en-US" dirty="0" smtClean="0"/>
              <a:t>Paranoid personality disorder</a:t>
            </a:r>
          </a:p>
          <a:p>
            <a:pPr lvl="1"/>
            <a:r>
              <a:rPr lang="en-US" dirty="0" smtClean="0"/>
              <a:t>Antisocial personality disorder</a:t>
            </a:r>
          </a:p>
          <a:p>
            <a:pPr lvl="1"/>
            <a:r>
              <a:rPr lang="en-US" dirty="0" smtClean="0"/>
              <a:t>Borderline personality disorder</a:t>
            </a:r>
            <a:endParaRPr lang="en-US" dirty="0"/>
          </a:p>
        </p:txBody>
      </p:sp>
    </p:spTree>
    <p:extLst>
      <p:ext uri="{BB962C8B-B14F-4D97-AF65-F5344CB8AC3E}">
        <p14:creationId xmlns:p14="http://schemas.microsoft.com/office/powerpoint/2010/main" val="3833810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Paranoid Personality Disorder</a:t>
            </a:r>
            <a:endParaRPr lang="en-US" dirty="0"/>
          </a:p>
        </p:txBody>
      </p:sp>
      <p:sp>
        <p:nvSpPr>
          <p:cNvPr id="3" name="Content Placeholder 2"/>
          <p:cNvSpPr>
            <a:spLocks noGrp="1"/>
          </p:cNvSpPr>
          <p:nvPr>
            <p:ph idx="1"/>
          </p:nvPr>
        </p:nvSpPr>
        <p:spPr/>
        <p:txBody>
          <a:bodyPr/>
          <a:lstStyle/>
          <a:p>
            <a:r>
              <a:rPr lang="en-US" dirty="0" smtClean="0"/>
              <a:t>Interpret actions of others as threatening</a:t>
            </a:r>
          </a:p>
          <a:p>
            <a:r>
              <a:rPr lang="en-US" dirty="0" smtClean="0"/>
              <a:t>Foresee being </a:t>
            </a:r>
            <a:br>
              <a:rPr lang="en-US" dirty="0" smtClean="0"/>
            </a:br>
            <a:r>
              <a:rPr lang="en-US" dirty="0" smtClean="0"/>
              <a:t>harmed</a:t>
            </a:r>
          </a:p>
          <a:p>
            <a:r>
              <a:rPr lang="en-US" dirty="0" smtClean="0"/>
              <a:t>Perceive </a:t>
            </a:r>
            <a:br>
              <a:rPr lang="en-US" dirty="0" smtClean="0"/>
            </a:br>
            <a:r>
              <a:rPr lang="en-US" dirty="0" smtClean="0"/>
              <a:t>dismissiveness by </a:t>
            </a:r>
            <a:br>
              <a:rPr lang="en-US" dirty="0" smtClean="0"/>
            </a:br>
            <a:r>
              <a:rPr lang="en-US" dirty="0" smtClean="0"/>
              <a:t>others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2133600"/>
            <a:ext cx="2819400" cy="42718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65912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Antisocial Personality Disorder</a:t>
            </a:r>
            <a:endParaRPr lang="en-US" dirty="0"/>
          </a:p>
        </p:txBody>
      </p:sp>
      <p:sp>
        <p:nvSpPr>
          <p:cNvPr id="3" name="Content Placeholder 2"/>
          <p:cNvSpPr>
            <a:spLocks noGrp="1"/>
          </p:cNvSpPr>
          <p:nvPr>
            <p:ph idx="1"/>
          </p:nvPr>
        </p:nvSpPr>
        <p:spPr/>
        <p:txBody>
          <a:bodyPr/>
          <a:lstStyle/>
          <a:p>
            <a:r>
              <a:rPr lang="en-US" dirty="0" smtClean="0"/>
              <a:t>Not officially diagnosed until age 18</a:t>
            </a:r>
          </a:p>
          <a:p>
            <a:r>
              <a:rPr lang="en-US" dirty="0" smtClean="0"/>
              <a:t>Predominant in males</a:t>
            </a:r>
          </a:p>
          <a:p>
            <a:r>
              <a:rPr lang="en-US" dirty="0" smtClean="0"/>
              <a:t>Irresponsible behavior is present</a:t>
            </a:r>
          </a:p>
          <a:p>
            <a:r>
              <a:rPr lang="en-US" dirty="0" smtClean="0"/>
              <a:t>Authority issues and unwilling to conform</a:t>
            </a:r>
          </a:p>
          <a:p>
            <a:r>
              <a:rPr lang="en-US" dirty="0" smtClean="0"/>
              <a:t>Know what they are doing is wrong…but will do it anyway</a:t>
            </a:r>
            <a:endParaRPr lang="en-US" dirty="0"/>
          </a:p>
        </p:txBody>
      </p:sp>
    </p:spTree>
    <p:extLst>
      <p:ext uri="{BB962C8B-B14F-4D97-AF65-F5344CB8AC3E}">
        <p14:creationId xmlns:p14="http://schemas.microsoft.com/office/powerpoint/2010/main" val="2619098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Antisocial Personality Disorder - Traits</a:t>
            </a:r>
            <a:endParaRPr lang="en-US" dirty="0"/>
          </a:p>
        </p:txBody>
      </p:sp>
      <p:sp>
        <p:nvSpPr>
          <p:cNvPr id="3" name="Content Placeholder 2"/>
          <p:cNvSpPr>
            <a:spLocks noGrp="1"/>
          </p:cNvSpPr>
          <p:nvPr>
            <p:ph idx="1"/>
          </p:nvPr>
        </p:nvSpPr>
        <p:spPr/>
        <p:txBody>
          <a:bodyPr/>
          <a:lstStyle/>
          <a:p>
            <a:r>
              <a:rPr lang="en-US" dirty="0" smtClean="0"/>
              <a:t>History of truancy and running away</a:t>
            </a:r>
          </a:p>
          <a:p>
            <a:r>
              <a:rPr lang="en-US" dirty="0" smtClean="0"/>
              <a:t>Starting fights</a:t>
            </a:r>
          </a:p>
          <a:p>
            <a:r>
              <a:rPr lang="en-US" dirty="0" smtClean="0"/>
              <a:t>Physically abusive to animals or people</a:t>
            </a:r>
          </a:p>
          <a:p>
            <a:r>
              <a:rPr lang="en-US" dirty="0" smtClean="0"/>
              <a:t>Deliberately destroying property</a:t>
            </a:r>
          </a:p>
          <a:p>
            <a:r>
              <a:rPr lang="en-US" dirty="0" smtClean="0"/>
              <a:t>Lying</a:t>
            </a:r>
          </a:p>
          <a:p>
            <a:r>
              <a:rPr lang="en-US" dirty="0" smtClean="0"/>
              <a:t>Stealing</a:t>
            </a:r>
            <a:endParaRPr lang="en-US" dirty="0"/>
          </a:p>
        </p:txBody>
      </p:sp>
    </p:spTree>
    <p:extLst>
      <p:ext uri="{BB962C8B-B14F-4D97-AF65-F5344CB8AC3E}">
        <p14:creationId xmlns:p14="http://schemas.microsoft.com/office/powerpoint/2010/main" val="2005075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Borderline Personality Disorder</a:t>
            </a:r>
            <a:endParaRPr lang="en-US" dirty="0"/>
          </a:p>
        </p:txBody>
      </p:sp>
      <p:sp>
        <p:nvSpPr>
          <p:cNvPr id="3" name="Content Placeholder 2"/>
          <p:cNvSpPr>
            <a:spLocks noGrp="1"/>
          </p:cNvSpPr>
          <p:nvPr>
            <p:ph idx="1"/>
          </p:nvPr>
        </p:nvSpPr>
        <p:spPr/>
        <p:txBody>
          <a:bodyPr/>
          <a:lstStyle/>
          <a:p>
            <a:r>
              <a:rPr lang="en-US" dirty="0" smtClean="0"/>
              <a:t>Prevalent in females</a:t>
            </a:r>
          </a:p>
          <a:p>
            <a:r>
              <a:rPr lang="en-US" dirty="0" smtClean="0"/>
              <a:t>Traits include:</a:t>
            </a:r>
          </a:p>
          <a:p>
            <a:pPr lvl="1"/>
            <a:r>
              <a:rPr lang="en-US" dirty="0" smtClean="0"/>
              <a:t>Unstable/intense personal relationships</a:t>
            </a:r>
          </a:p>
          <a:p>
            <a:pPr lvl="1"/>
            <a:r>
              <a:rPr lang="en-US" dirty="0" smtClean="0"/>
              <a:t>Impulsiveness with spending, food, drugs, etc.</a:t>
            </a:r>
          </a:p>
          <a:p>
            <a:pPr lvl="1"/>
            <a:r>
              <a:rPr lang="en-US" dirty="0" smtClean="0"/>
              <a:t>Intense anger or loss of control</a:t>
            </a:r>
          </a:p>
          <a:p>
            <a:pPr lvl="1"/>
            <a:r>
              <a:rPr lang="en-US" dirty="0" smtClean="0"/>
              <a:t>Recurring suicidal threats</a:t>
            </a:r>
            <a:endParaRPr lang="en-US" dirty="0"/>
          </a:p>
        </p:txBody>
      </p:sp>
    </p:spTree>
    <p:extLst>
      <p:ext uri="{BB962C8B-B14F-4D97-AF65-F5344CB8AC3E}">
        <p14:creationId xmlns:p14="http://schemas.microsoft.com/office/powerpoint/2010/main" val="3469938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 Disorders</a:t>
            </a:r>
            <a:endParaRPr lang="en-US" dirty="0"/>
          </a:p>
        </p:txBody>
      </p:sp>
      <p:sp>
        <p:nvSpPr>
          <p:cNvPr id="3" name="Content Placeholder 2"/>
          <p:cNvSpPr>
            <a:spLocks noGrp="1"/>
          </p:cNvSpPr>
          <p:nvPr>
            <p:ph idx="1"/>
          </p:nvPr>
        </p:nvSpPr>
        <p:spPr/>
        <p:txBody>
          <a:bodyPr>
            <a:normAutofit lnSpcReduction="10000"/>
          </a:bodyPr>
          <a:lstStyle/>
          <a:p>
            <a:r>
              <a:rPr lang="en-US" dirty="0"/>
              <a:t>D</a:t>
            </a:r>
            <a:r>
              <a:rPr lang="en-US" dirty="0" smtClean="0"/>
              <a:t>emonstrated by disturbances in emotional reactions and feelings</a:t>
            </a:r>
          </a:p>
          <a:p>
            <a:pPr lvl="1"/>
            <a:r>
              <a:rPr lang="en-US" dirty="0" smtClean="0"/>
              <a:t>Depression</a:t>
            </a:r>
            <a:endParaRPr lang="en-US" dirty="0"/>
          </a:p>
          <a:p>
            <a:pPr lvl="1"/>
            <a:r>
              <a:rPr lang="en-US" dirty="0" smtClean="0"/>
              <a:t>Bipolar Disorder</a:t>
            </a:r>
          </a:p>
          <a:p>
            <a:pPr lvl="1"/>
            <a:endParaRPr lang="en-US" dirty="0"/>
          </a:p>
          <a:p>
            <a:r>
              <a:rPr lang="en-US" dirty="0" smtClean="0"/>
              <a:t>Associated behaviors:</a:t>
            </a:r>
          </a:p>
          <a:p>
            <a:pPr lvl="1"/>
            <a:r>
              <a:rPr lang="en-US" dirty="0" smtClean="0"/>
              <a:t>Lack of interest or pleasure in activities</a:t>
            </a:r>
          </a:p>
          <a:p>
            <a:pPr lvl="1"/>
            <a:r>
              <a:rPr lang="en-US" dirty="0" smtClean="0"/>
              <a:t>Mood swings</a:t>
            </a:r>
          </a:p>
          <a:p>
            <a:pPr lvl="1"/>
            <a:r>
              <a:rPr lang="en-US" dirty="0" smtClean="0"/>
              <a:t>Impaired judgment, etc. </a:t>
            </a:r>
          </a:p>
        </p:txBody>
      </p:sp>
    </p:spTree>
    <p:extLst>
      <p:ext uri="{BB962C8B-B14F-4D97-AF65-F5344CB8AC3E}">
        <p14:creationId xmlns:p14="http://schemas.microsoft.com/office/powerpoint/2010/main" val="3994290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 Disorders (cont.)</a:t>
            </a:r>
            <a:endParaRPr lang="en-US" dirty="0"/>
          </a:p>
        </p:txBody>
      </p:sp>
      <p:sp>
        <p:nvSpPr>
          <p:cNvPr id="3" name="Content Placeholder 2"/>
          <p:cNvSpPr>
            <a:spLocks noGrp="1"/>
          </p:cNvSpPr>
          <p:nvPr>
            <p:ph idx="1"/>
          </p:nvPr>
        </p:nvSpPr>
        <p:spPr/>
        <p:txBody>
          <a:bodyPr/>
          <a:lstStyle/>
          <a:p>
            <a:r>
              <a:rPr lang="en-US" dirty="0" smtClean="0"/>
              <a:t>Environmental factors </a:t>
            </a:r>
            <a:br>
              <a:rPr lang="en-US" dirty="0" smtClean="0"/>
            </a:br>
            <a:r>
              <a:rPr lang="en-US" dirty="0" smtClean="0"/>
              <a:t>can trigger</a:t>
            </a:r>
          </a:p>
          <a:p>
            <a:endParaRPr lang="en-US" dirty="0"/>
          </a:p>
          <a:p>
            <a:r>
              <a:rPr lang="en-US" dirty="0" smtClean="0"/>
              <a:t>Two most common </a:t>
            </a:r>
            <a:br>
              <a:rPr lang="en-US" dirty="0" smtClean="0"/>
            </a:br>
            <a:r>
              <a:rPr lang="en-US" dirty="0" smtClean="0"/>
              <a:t>types include:</a:t>
            </a:r>
          </a:p>
          <a:p>
            <a:pPr lvl="1"/>
            <a:r>
              <a:rPr lang="en-US" dirty="0" smtClean="0"/>
              <a:t>Depression</a:t>
            </a:r>
          </a:p>
          <a:p>
            <a:pPr lvl="1"/>
            <a:r>
              <a:rPr lang="en-US" dirty="0" smtClean="0"/>
              <a:t>Bipolar disorder</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8437" y="1524000"/>
            <a:ext cx="3516923" cy="4876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82116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r>
              <a:rPr lang="en-US" dirty="0" smtClean="0"/>
              <a:t>Common disorder with most people experiencing some form of depression</a:t>
            </a:r>
          </a:p>
          <a:p>
            <a:pPr lvl="1"/>
            <a:r>
              <a:rPr lang="en-US" dirty="0" smtClean="0"/>
              <a:t>Natural reaction to trauma, loss, or death</a:t>
            </a:r>
          </a:p>
          <a:p>
            <a:pPr lvl="1"/>
            <a:r>
              <a:rPr lang="en-US" dirty="0" smtClean="0"/>
              <a:t>Not just being in bad mood, but negatively affecting thinking and behavior</a:t>
            </a:r>
          </a:p>
          <a:p>
            <a:r>
              <a:rPr lang="en-US" dirty="0" smtClean="0"/>
              <a:t>Single most common factor in suicide is depression. </a:t>
            </a:r>
          </a:p>
        </p:txBody>
      </p:sp>
    </p:spTree>
    <p:extLst>
      <p:ext uri="{BB962C8B-B14F-4D97-AF65-F5344CB8AC3E}">
        <p14:creationId xmlns:p14="http://schemas.microsoft.com/office/powerpoint/2010/main" val="2611740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Depression (cont.)</a:t>
            </a:r>
            <a:endParaRPr lang="en-US" dirty="0"/>
          </a:p>
        </p:txBody>
      </p:sp>
      <p:sp>
        <p:nvSpPr>
          <p:cNvPr id="3" name="Content Placeholder 2"/>
          <p:cNvSpPr>
            <a:spLocks noGrp="1"/>
          </p:cNvSpPr>
          <p:nvPr>
            <p:ph idx="1"/>
          </p:nvPr>
        </p:nvSpPr>
        <p:spPr/>
        <p:txBody>
          <a:bodyPr>
            <a:normAutofit lnSpcReduction="10000"/>
          </a:bodyPr>
          <a:lstStyle/>
          <a:p>
            <a:r>
              <a:rPr lang="en-US" dirty="0" smtClean="0"/>
              <a:t>Symptoms of depression:</a:t>
            </a:r>
          </a:p>
          <a:p>
            <a:pPr lvl="1"/>
            <a:r>
              <a:rPr lang="en-US" dirty="0" smtClean="0"/>
              <a:t>Prolonged feelings of hopelessness or guilt</a:t>
            </a:r>
          </a:p>
          <a:p>
            <a:pPr lvl="1"/>
            <a:r>
              <a:rPr lang="en-US" dirty="0" smtClean="0"/>
              <a:t>Loss of interest in usual activities</a:t>
            </a:r>
          </a:p>
          <a:p>
            <a:pPr lvl="1"/>
            <a:r>
              <a:rPr lang="en-US" dirty="0" smtClean="0"/>
              <a:t>Difficulty concentrating or making decisions</a:t>
            </a:r>
          </a:p>
          <a:p>
            <a:pPr lvl="1"/>
            <a:r>
              <a:rPr lang="en-US" dirty="0" smtClean="0"/>
              <a:t>Low energy/fatigue</a:t>
            </a:r>
          </a:p>
          <a:p>
            <a:pPr lvl="1"/>
            <a:r>
              <a:rPr lang="en-US" dirty="0" smtClean="0"/>
              <a:t>Inability to enjoy usual activities</a:t>
            </a:r>
          </a:p>
          <a:p>
            <a:pPr lvl="1"/>
            <a:r>
              <a:rPr lang="en-US" dirty="0" smtClean="0"/>
              <a:t>Changes in eating habits leading to weight gain or loss</a:t>
            </a:r>
          </a:p>
          <a:p>
            <a:pPr lvl="1"/>
            <a:r>
              <a:rPr lang="en-US" dirty="0" smtClean="0"/>
              <a:t>Changes in sleeping habits</a:t>
            </a:r>
          </a:p>
        </p:txBody>
      </p:sp>
    </p:spTree>
    <p:extLst>
      <p:ext uri="{BB962C8B-B14F-4D97-AF65-F5344CB8AC3E}">
        <p14:creationId xmlns:p14="http://schemas.microsoft.com/office/powerpoint/2010/main" val="1914634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Bipolar Disorder</a:t>
            </a:r>
            <a:endParaRPr lang="en-US" dirty="0"/>
          </a:p>
        </p:txBody>
      </p:sp>
      <p:sp>
        <p:nvSpPr>
          <p:cNvPr id="3" name="Content Placeholder 2"/>
          <p:cNvSpPr>
            <a:spLocks noGrp="1"/>
          </p:cNvSpPr>
          <p:nvPr>
            <p:ph idx="1"/>
          </p:nvPr>
        </p:nvSpPr>
        <p:spPr/>
        <p:txBody>
          <a:bodyPr/>
          <a:lstStyle/>
          <a:p>
            <a:r>
              <a:rPr lang="en-US" dirty="0" smtClean="0"/>
              <a:t>Mental illness involving mania and depression. </a:t>
            </a:r>
          </a:p>
          <a:p>
            <a:r>
              <a:rPr lang="en-US" dirty="0" smtClean="0"/>
              <a:t>Causes extreme shifts in:</a:t>
            </a:r>
          </a:p>
          <a:p>
            <a:pPr lvl="1"/>
            <a:r>
              <a:rPr lang="en-US" dirty="0" smtClean="0"/>
              <a:t>Mood</a:t>
            </a:r>
          </a:p>
          <a:p>
            <a:pPr lvl="1"/>
            <a:r>
              <a:rPr lang="en-US" dirty="0" smtClean="0"/>
              <a:t>Energy</a:t>
            </a:r>
          </a:p>
          <a:p>
            <a:pPr lvl="1"/>
            <a:r>
              <a:rPr lang="en-US" dirty="0" smtClean="0"/>
              <a:t>Everyday Functioning</a:t>
            </a:r>
          </a:p>
          <a:p>
            <a:r>
              <a:rPr lang="en-US" dirty="0" smtClean="0"/>
              <a:t>Chronic disease affecting more than two million in the U.S.</a:t>
            </a:r>
            <a:endParaRPr lang="en-US" dirty="0"/>
          </a:p>
        </p:txBody>
      </p:sp>
    </p:spTree>
    <p:extLst>
      <p:ext uri="{BB962C8B-B14F-4D97-AF65-F5344CB8AC3E}">
        <p14:creationId xmlns:p14="http://schemas.microsoft.com/office/powerpoint/2010/main" val="475557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Objective</a:t>
            </a:r>
            <a:endParaRPr lang="en-US" dirty="0"/>
          </a:p>
        </p:txBody>
      </p:sp>
      <p:sp>
        <p:nvSpPr>
          <p:cNvPr id="3" name="Content Placeholder 2"/>
          <p:cNvSpPr>
            <a:spLocks noGrp="1"/>
          </p:cNvSpPr>
          <p:nvPr>
            <p:ph idx="1"/>
          </p:nvPr>
        </p:nvSpPr>
        <p:spPr/>
        <p:txBody>
          <a:bodyPr/>
          <a:lstStyle/>
          <a:p>
            <a:r>
              <a:rPr lang="en-US" dirty="0" smtClean="0"/>
              <a:t>Upon completion of this module, the participant will be able to distinguish between various types of mental illness, as well as understand basic communication techniques to use when dealing with mentally ill individuals. </a:t>
            </a:r>
            <a:endParaRPr lang="en-US" dirty="0"/>
          </a:p>
        </p:txBody>
      </p:sp>
    </p:spTree>
    <p:extLst>
      <p:ext uri="{BB962C8B-B14F-4D97-AF65-F5344CB8AC3E}">
        <p14:creationId xmlns:p14="http://schemas.microsoft.com/office/powerpoint/2010/main" val="274863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Bipolar Disorder – Mania</a:t>
            </a:r>
            <a:endParaRPr lang="en-US" dirty="0"/>
          </a:p>
        </p:txBody>
      </p:sp>
      <p:sp>
        <p:nvSpPr>
          <p:cNvPr id="3" name="Content Placeholder 2"/>
          <p:cNvSpPr>
            <a:spLocks noGrp="1"/>
          </p:cNvSpPr>
          <p:nvPr>
            <p:ph idx="1"/>
          </p:nvPr>
        </p:nvSpPr>
        <p:spPr/>
        <p:txBody>
          <a:bodyPr/>
          <a:lstStyle/>
          <a:p>
            <a:r>
              <a:rPr lang="en-US" dirty="0" smtClean="0"/>
              <a:t>Symptoms of Mania</a:t>
            </a:r>
          </a:p>
          <a:p>
            <a:pPr lvl="1"/>
            <a:r>
              <a:rPr lang="en-US" dirty="0" smtClean="0"/>
              <a:t>Abnormally high, expansive or irritated mood</a:t>
            </a:r>
          </a:p>
          <a:p>
            <a:pPr lvl="1"/>
            <a:r>
              <a:rPr lang="en-US" dirty="0" smtClean="0"/>
              <a:t>Inflated self-esteem</a:t>
            </a:r>
          </a:p>
          <a:p>
            <a:pPr lvl="1"/>
            <a:r>
              <a:rPr lang="en-US" dirty="0" smtClean="0"/>
              <a:t>Decreased need for sleep</a:t>
            </a:r>
          </a:p>
          <a:p>
            <a:pPr lvl="1"/>
            <a:r>
              <a:rPr lang="en-US" dirty="0" smtClean="0"/>
              <a:t>More talkative than usual</a:t>
            </a:r>
          </a:p>
          <a:p>
            <a:pPr lvl="1"/>
            <a:r>
              <a:rPr lang="en-US" dirty="0" smtClean="0"/>
              <a:t>Flight of ideas or feeling of racing thoughts</a:t>
            </a:r>
          </a:p>
          <a:p>
            <a:pPr lvl="1"/>
            <a:r>
              <a:rPr lang="en-US" dirty="0" smtClean="0"/>
              <a:t>Excessive risk taking</a:t>
            </a:r>
            <a:endParaRPr lang="en-US" dirty="0"/>
          </a:p>
        </p:txBody>
      </p:sp>
    </p:spTree>
    <p:extLst>
      <p:ext uri="{BB962C8B-B14F-4D97-AF65-F5344CB8AC3E}">
        <p14:creationId xmlns:p14="http://schemas.microsoft.com/office/powerpoint/2010/main" val="830843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Psychosis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Characterized by:</a:t>
            </a:r>
          </a:p>
          <a:p>
            <a:pPr lvl="1"/>
            <a:r>
              <a:rPr lang="en-US" dirty="0" smtClean="0"/>
              <a:t>Impaired thinking and reasoning ability</a:t>
            </a:r>
          </a:p>
          <a:p>
            <a:pPr lvl="1"/>
            <a:r>
              <a:rPr lang="en-US" dirty="0" smtClean="0"/>
              <a:t>Distortions of perception</a:t>
            </a:r>
          </a:p>
          <a:p>
            <a:pPr lvl="1"/>
            <a:r>
              <a:rPr lang="en-US" dirty="0" smtClean="0"/>
              <a:t>Inappropriate emotional responses</a:t>
            </a:r>
          </a:p>
          <a:p>
            <a:pPr lvl="1"/>
            <a:r>
              <a:rPr lang="en-US" dirty="0" smtClean="0"/>
              <a:t>Regressive behavior</a:t>
            </a:r>
          </a:p>
          <a:p>
            <a:pPr lvl="1"/>
            <a:r>
              <a:rPr lang="en-US" dirty="0" smtClean="0"/>
              <a:t>Reduced impulse control</a:t>
            </a:r>
          </a:p>
          <a:p>
            <a:pPr lvl="1"/>
            <a:r>
              <a:rPr lang="en-US" dirty="0" smtClean="0"/>
              <a:t>Impaired sense of reality</a:t>
            </a:r>
          </a:p>
          <a:p>
            <a:r>
              <a:rPr lang="en-US" dirty="0" smtClean="0"/>
              <a:t>May be accompanied by hallucinations or delusions</a:t>
            </a:r>
            <a:endParaRPr lang="en-US" dirty="0"/>
          </a:p>
        </p:txBody>
      </p:sp>
    </p:spTree>
    <p:extLst>
      <p:ext uri="{BB962C8B-B14F-4D97-AF65-F5344CB8AC3E}">
        <p14:creationId xmlns:p14="http://schemas.microsoft.com/office/powerpoint/2010/main" val="585451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Psychosis (cont.)</a:t>
            </a:r>
            <a:endParaRPr lang="en-US" dirty="0"/>
          </a:p>
        </p:txBody>
      </p:sp>
      <p:sp>
        <p:nvSpPr>
          <p:cNvPr id="3" name="Content Placeholder 2"/>
          <p:cNvSpPr>
            <a:spLocks noGrp="1"/>
          </p:cNvSpPr>
          <p:nvPr>
            <p:ph idx="1"/>
          </p:nvPr>
        </p:nvSpPr>
        <p:spPr/>
        <p:txBody>
          <a:bodyPr/>
          <a:lstStyle/>
          <a:p>
            <a:r>
              <a:rPr lang="en-US" dirty="0" smtClean="0"/>
              <a:t>Delusions</a:t>
            </a:r>
          </a:p>
          <a:p>
            <a:pPr lvl="1"/>
            <a:r>
              <a:rPr lang="en-US" dirty="0" smtClean="0"/>
              <a:t>False beliefs not based factual information</a:t>
            </a:r>
          </a:p>
          <a:p>
            <a:pPr lvl="2"/>
            <a:r>
              <a:rPr lang="en-US" dirty="0" smtClean="0"/>
              <a:t>Social isolation, odd beliefs, magical thinking, etc.</a:t>
            </a:r>
          </a:p>
          <a:p>
            <a:pPr lvl="2"/>
            <a:endParaRPr lang="en-US" dirty="0" smtClean="0"/>
          </a:p>
          <a:p>
            <a:r>
              <a:rPr lang="en-US" dirty="0" smtClean="0"/>
              <a:t>Hallucinations</a:t>
            </a:r>
          </a:p>
          <a:p>
            <a:pPr lvl="1"/>
            <a:r>
              <a:rPr lang="en-US" dirty="0" smtClean="0"/>
              <a:t>Distortion in the senses</a:t>
            </a:r>
          </a:p>
          <a:p>
            <a:pPr lvl="1"/>
            <a:r>
              <a:rPr lang="en-US" dirty="0" smtClean="0"/>
              <a:t>Experiencing auditory or visual feedback that is not there</a:t>
            </a:r>
            <a:endParaRPr lang="en-US" dirty="0"/>
          </a:p>
        </p:txBody>
      </p:sp>
    </p:spTree>
    <p:extLst>
      <p:ext uri="{BB962C8B-B14F-4D97-AF65-F5344CB8AC3E}">
        <p14:creationId xmlns:p14="http://schemas.microsoft.com/office/powerpoint/2010/main" val="1367190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Psychosis Cues</a:t>
            </a:r>
            <a:endParaRPr lang="en-US" dirty="0"/>
          </a:p>
        </p:txBody>
      </p:sp>
      <p:sp>
        <p:nvSpPr>
          <p:cNvPr id="3" name="Content Placeholder 2"/>
          <p:cNvSpPr>
            <a:spLocks noGrp="1"/>
          </p:cNvSpPr>
          <p:nvPr>
            <p:ph idx="1"/>
          </p:nvPr>
        </p:nvSpPr>
        <p:spPr/>
        <p:txBody>
          <a:bodyPr/>
          <a:lstStyle/>
          <a:p>
            <a:r>
              <a:rPr lang="en-US" dirty="0" smtClean="0"/>
              <a:t>Behavioral Cues: Inappropriate/bizarre dress, causing injury to self, responding to hallucinations</a:t>
            </a:r>
          </a:p>
          <a:p>
            <a:endParaRPr lang="en-US" dirty="0"/>
          </a:p>
          <a:p>
            <a:r>
              <a:rPr lang="en-US" dirty="0" smtClean="0"/>
              <a:t>Emotional Cues: Lack of emotional response, inappropriate emotional reactions</a:t>
            </a:r>
            <a:endParaRPr lang="en-US" dirty="0"/>
          </a:p>
        </p:txBody>
      </p:sp>
    </p:spTree>
    <p:extLst>
      <p:ext uri="{BB962C8B-B14F-4D97-AF65-F5344CB8AC3E}">
        <p14:creationId xmlns:p14="http://schemas.microsoft.com/office/powerpoint/2010/main" val="1423687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Schizophrenia</a:t>
            </a:r>
            <a:endParaRPr lang="en-US" dirty="0"/>
          </a:p>
        </p:txBody>
      </p:sp>
      <p:sp>
        <p:nvSpPr>
          <p:cNvPr id="3" name="Content Placeholder 2"/>
          <p:cNvSpPr>
            <a:spLocks noGrp="1"/>
          </p:cNvSpPr>
          <p:nvPr>
            <p:ph idx="1"/>
          </p:nvPr>
        </p:nvSpPr>
        <p:spPr/>
        <p:txBody>
          <a:bodyPr/>
          <a:lstStyle/>
          <a:p>
            <a:r>
              <a:rPr lang="en-US" dirty="0" smtClean="0"/>
              <a:t>Group of psychotic disorders characterized by changes in perception</a:t>
            </a:r>
          </a:p>
          <a:p>
            <a:pPr lvl="1"/>
            <a:r>
              <a:rPr lang="en-US" dirty="0" smtClean="0"/>
              <a:t>Over-sensitized to sounds &amp; visions</a:t>
            </a:r>
          </a:p>
          <a:p>
            <a:pPr lvl="1"/>
            <a:r>
              <a:rPr lang="en-US" dirty="0" smtClean="0"/>
              <a:t>Affects ability to think clearly, manage emotions, make decisions, and distinguish fact from fiction</a:t>
            </a:r>
          </a:p>
          <a:p>
            <a:r>
              <a:rPr lang="en-US" dirty="0" smtClean="0"/>
              <a:t>Heightened risk of suicide</a:t>
            </a:r>
          </a:p>
          <a:p>
            <a:pPr lvl="1"/>
            <a:r>
              <a:rPr lang="en-US" dirty="0" smtClean="0"/>
              <a:t>Approximately 10% of people with schizophrenia commit suicide. </a:t>
            </a:r>
            <a:endParaRPr lang="en-US" dirty="0"/>
          </a:p>
        </p:txBody>
      </p:sp>
    </p:spTree>
    <p:extLst>
      <p:ext uri="{BB962C8B-B14F-4D97-AF65-F5344CB8AC3E}">
        <p14:creationId xmlns:p14="http://schemas.microsoft.com/office/powerpoint/2010/main" val="3929107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SBLE Approach to Psychotic Episode</a:t>
            </a:r>
            <a:endParaRPr lang="en-US" dirty="0"/>
          </a:p>
        </p:txBody>
      </p:sp>
      <p:sp>
        <p:nvSpPr>
          <p:cNvPr id="3" name="Content Placeholder 2"/>
          <p:cNvSpPr>
            <a:spLocks noGrp="1"/>
          </p:cNvSpPr>
          <p:nvPr>
            <p:ph idx="1"/>
          </p:nvPr>
        </p:nvSpPr>
        <p:spPr/>
        <p:txBody>
          <a:bodyPr/>
          <a:lstStyle/>
          <a:p>
            <a:r>
              <a:rPr lang="en-US" dirty="0" smtClean="0"/>
              <a:t>Be cautious</a:t>
            </a:r>
          </a:p>
          <a:p>
            <a:r>
              <a:rPr lang="en-US" dirty="0" smtClean="0"/>
              <a:t>Do not startle the student</a:t>
            </a:r>
          </a:p>
          <a:p>
            <a:r>
              <a:rPr lang="en-US" dirty="0" smtClean="0"/>
              <a:t>Stay patient, you may have to repeat several times</a:t>
            </a:r>
          </a:p>
          <a:p>
            <a:r>
              <a:rPr lang="en-US" dirty="0" smtClean="0"/>
              <a:t>Ensure you know their name and use it repeatedly </a:t>
            </a:r>
          </a:p>
          <a:p>
            <a:r>
              <a:rPr lang="en-US" dirty="0" smtClean="0"/>
              <a:t>Talk in a calm, soft tone of voice</a:t>
            </a:r>
            <a:endParaRPr lang="en-US" dirty="0"/>
          </a:p>
        </p:txBody>
      </p:sp>
    </p:spTree>
    <p:extLst>
      <p:ext uri="{BB962C8B-B14F-4D97-AF65-F5344CB8AC3E}">
        <p14:creationId xmlns:p14="http://schemas.microsoft.com/office/powerpoint/2010/main" val="3189882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Disorders</a:t>
            </a:r>
            <a:endParaRPr lang="en-US" dirty="0"/>
          </a:p>
        </p:txBody>
      </p:sp>
      <p:sp>
        <p:nvSpPr>
          <p:cNvPr id="3" name="Content Placeholder 2"/>
          <p:cNvSpPr>
            <a:spLocks noGrp="1"/>
          </p:cNvSpPr>
          <p:nvPr>
            <p:ph idx="1"/>
          </p:nvPr>
        </p:nvSpPr>
        <p:spPr/>
        <p:txBody>
          <a:bodyPr/>
          <a:lstStyle/>
          <a:p>
            <a:r>
              <a:rPr lang="en-US" dirty="0" smtClean="0"/>
              <a:t>Two most common developmental disorders:</a:t>
            </a:r>
          </a:p>
          <a:p>
            <a:pPr lvl="1"/>
            <a:r>
              <a:rPr lang="en-US" dirty="0" smtClean="0"/>
              <a:t>Autism</a:t>
            </a:r>
          </a:p>
          <a:p>
            <a:pPr lvl="1"/>
            <a:r>
              <a:rPr lang="en-US" dirty="0" smtClean="0"/>
              <a:t>Mental </a:t>
            </a:r>
            <a:br>
              <a:rPr lang="en-US" dirty="0" smtClean="0"/>
            </a:br>
            <a:r>
              <a:rPr lang="en-US" dirty="0" smtClean="0"/>
              <a:t>Retardation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2514600"/>
            <a:ext cx="5067300" cy="3378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979547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a:t>
            </a:r>
            <a:endParaRPr lang="en-US" dirty="0"/>
          </a:p>
        </p:txBody>
      </p:sp>
      <p:sp>
        <p:nvSpPr>
          <p:cNvPr id="3" name="Content Placeholder 2"/>
          <p:cNvSpPr>
            <a:spLocks noGrp="1"/>
          </p:cNvSpPr>
          <p:nvPr>
            <p:ph idx="1"/>
          </p:nvPr>
        </p:nvSpPr>
        <p:spPr/>
        <p:txBody>
          <a:bodyPr/>
          <a:lstStyle/>
          <a:p>
            <a:r>
              <a:rPr lang="en-US" dirty="0" smtClean="0"/>
              <a:t>Affects 1 to 2 in 1,000 Americans</a:t>
            </a:r>
          </a:p>
          <a:p>
            <a:r>
              <a:rPr lang="en-US" dirty="0" smtClean="0"/>
              <a:t>Generally appears before age 3</a:t>
            </a:r>
          </a:p>
          <a:p>
            <a:r>
              <a:rPr lang="en-US" dirty="0" smtClean="0"/>
              <a:t>Characteristics:</a:t>
            </a:r>
          </a:p>
          <a:p>
            <a:pPr lvl="1"/>
            <a:r>
              <a:rPr lang="en-US" dirty="0" smtClean="0"/>
              <a:t>Abnormal speech patterns</a:t>
            </a:r>
          </a:p>
          <a:p>
            <a:pPr lvl="1"/>
            <a:r>
              <a:rPr lang="en-US" dirty="0" smtClean="0"/>
              <a:t>Lack of eye contact</a:t>
            </a:r>
          </a:p>
          <a:p>
            <a:pPr lvl="1"/>
            <a:r>
              <a:rPr lang="en-US" dirty="0" smtClean="0"/>
              <a:t>Ritualistic of habitual behavior</a:t>
            </a:r>
          </a:p>
          <a:p>
            <a:pPr lvl="1"/>
            <a:r>
              <a:rPr lang="en-US" dirty="0" smtClean="0"/>
              <a:t>Attachment to objects</a:t>
            </a:r>
          </a:p>
          <a:p>
            <a:pPr lvl="1"/>
            <a:r>
              <a:rPr lang="en-US" dirty="0" smtClean="0"/>
              <a:t>Resistance to change</a:t>
            </a:r>
            <a:endParaRPr lang="en-US" dirty="0"/>
          </a:p>
        </p:txBody>
      </p:sp>
    </p:spTree>
    <p:extLst>
      <p:ext uri="{BB962C8B-B14F-4D97-AF65-F5344CB8AC3E}">
        <p14:creationId xmlns:p14="http://schemas.microsoft.com/office/powerpoint/2010/main" val="2538616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 - Behaviors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Verbally limited</a:t>
            </a:r>
          </a:p>
          <a:p>
            <a:r>
              <a:rPr lang="en-US" dirty="0" smtClean="0"/>
              <a:t>Abnormal pitch, rate, or volume while speaking</a:t>
            </a:r>
          </a:p>
          <a:p>
            <a:r>
              <a:rPr lang="en-US" dirty="0" smtClean="0"/>
              <a:t>Difficulty expressing needs, ideas or abstract concepts</a:t>
            </a:r>
          </a:p>
          <a:p>
            <a:r>
              <a:rPr lang="en-US" dirty="0" smtClean="0"/>
              <a:t>Matches, pairs, and orders objects</a:t>
            </a:r>
          </a:p>
          <a:p>
            <a:r>
              <a:rPr lang="en-US" dirty="0" smtClean="0"/>
              <a:t>Blinking compulsively</a:t>
            </a:r>
          </a:p>
          <a:p>
            <a:r>
              <a:rPr lang="en-US" dirty="0" smtClean="0"/>
              <a:t>Switching lights on and off</a:t>
            </a:r>
          </a:p>
          <a:p>
            <a:r>
              <a:rPr lang="en-US" dirty="0" smtClean="0"/>
              <a:t>Jumping, rocking, clapping, chin-tapping, head-banging, and spinning.</a:t>
            </a:r>
          </a:p>
          <a:p>
            <a:pPr lvl="1"/>
            <a:endParaRPr lang="en-US" dirty="0"/>
          </a:p>
        </p:txBody>
      </p:sp>
    </p:spTree>
    <p:extLst>
      <p:ext uri="{BB962C8B-B14F-4D97-AF65-F5344CB8AC3E}">
        <p14:creationId xmlns:p14="http://schemas.microsoft.com/office/powerpoint/2010/main" val="27140336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 – Police One</a:t>
            </a:r>
            <a:endParaRPr lang="en-US" dirty="0"/>
          </a:p>
        </p:txBody>
      </p:sp>
      <p:sp>
        <p:nvSpPr>
          <p:cNvPr id="3" name="Content Placeholder 2"/>
          <p:cNvSpPr>
            <a:spLocks noGrp="1"/>
          </p:cNvSpPr>
          <p:nvPr>
            <p:ph idx="1"/>
          </p:nvPr>
        </p:nvSpPr>
        <p:spPr/>
        <p:txBody>
          <a:bodyPr/>
          <a:lstStyle/>
          <a:p>
            <a:r>
              <a:rPr lang="en-US" dirty="0">
                <a:hlinkClick r:id="rId3"/>
              </a:rPr>
              <a:t>http://</a:t>
            </a:r>
            <a:r>
              <a:rPr lang="en-US" dirty="0" smtClean="0">
                <a:hlinkClick r:id="rId3"/>
              </a:rPr>
              <a:t>origin.policeone.com/videos/originals/training/5956254-Autism-Recognition-and-Response</a:t>
            </a:r>
            <a:endParaRPr lang="en-US" dirty="0" smtClean="0"/>
          </a:p>
          <a:p>
            <a:endParaRPr lang="en-US" dirty="0"/>
          </a:p>
        </p:txBody>
      </p:sp>
    </p:spTree>
    <p:extLst>
      <p:ext uri="{BB962C8B-B14F-4D97-AF65-F5344CB8AC3E}">
        <p14:creationId xmlns:p14="http://schemas.microsoft.com/office/powerpoint/2010/main" val="3817877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Objectives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Define the term “mental illness”</a:t>
            </a:r>
          </a:p>
          <a:p>
            <a:r>
              <a:rPr lang="en-US" dirty="0" smtClean="0"/>
              <a:t>Identify four prominent categories of mental illness</a:t>
            </a:r>
          </a:p>
          <a:p>
            <a:r>
              <a:rPr lang="en-US" dirty="0" smtClean="0"/>
              <a:t>Identify the three most common personality disorders encountered</a:t>
            </a:r>
          </a:p>
          <a:p>
            <a:r>
              <a:rPr lang="en-US" dirty="0" smtClean="0"/>
              <a:t>Identify the two most common mood disorders</a:t>
            </a:r>
          </a:p>
          <a:p>
            <a:r>
              <a:rPr lang="en-US" dirty="0" smtClean="0"/>
              <a:t>Describe the communicative approach and techniques necessary for dealing with the mentally ill</a:t>
            </a:r>
            <a:endParaRPr lang="en-US" dirty="0"/>
          </a:p>
        </p:txBody>
      </p:sp>
    </p:spTree>
    <p:extLst>
      <p:ext uri="{BB962C8B-B14F-4D97-AF65-F5344CB8AC3E}">
        <p14:creationId xmlns:p14="http://schemas.microsoft.com/office/powerpoint/2010/main" val="3525040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Retardation</a:t>
            </a:r>
            <a:endParaRPr lang="en-US" dirty="0"/>
          </a:p>
        </p:txBody>
      </p:sp>
      <p:sp>
        <p:nvSpPr>
          <p:cNvPr id="3" name="Content Placeholder 2"/>
          <p:cNvSpPr>
            <a:spLocks noGrp="1"/>
          </p:cNvSpPr>
          <p:nvPr>
            <p:ph idx="1"/>
          </p:nvPr>
        </p:nvSpPr>
        <p:spPr/>
        <p:txBody>
          <a:bodyPr/>
          <a:lstStyle/>
          <a:p>
            <a:r>
              <a:rPr lang="en-US" dirty="0" smtClean="0"/>
              <a:t>Significantly sub-average intellectual functioning</a:t>
            </a:r>
          </a:p>
          <a:p>
            <a:r>
              <a:rPr lang="en-US" dirty="0" smtClean="0"/>
              <a:t>Limitations in two or more adaptive skill areas</a:t>
            </a:r>
          </a:p>
          <a:p>
            <a:pPr lvl="1"/>
            <a:r>
              <a:rPr lang="en-US" dirty="0" smtClean="0"/>
              <a:t>Communication, self-care, home living, safety, academic functioning and work</a:t>
            </a:r>
          </a:p>
          <a:p>
            <a:r>
              <a:rPr lang="en-US" dirty="0" smtClean="0"/>
              <a:t>Deficits in adaptive behavior</a:t>
            </a:r>
            <a:endParaRPr lang="en-US" dirty="0"/>
          </a:p>
        </p:txBody>
      </p:sp>
    </p:spTree>
    <p:extLst>
      <p:ext uri="{BB962C8B-B14F-4D97-AF65-F5344CB8AC3E}">
        <p14:creationId xmlns:p14="http://schemas.microsoft.com/office/powerpoint/2010/main" val="1769848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Illness vs. Mental Retardation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American Population: 3% MR, 22.1% MI</a:t>
            </a:r>
          </a:p>
          <a:p>
            <a:endParaRPr lang="en-US" dirty="0"/>
          </a:p>
          <a:p>
            <a:r>
              <a:rPr lang="en-US" dirty="0" smtClean="0"/>
              <a:t>MI unrelated to intelligence, while MR is below-level intellectual functioning</a:t>
            </a:r>
          </a:p>
          <a:p>
            <a:endParaRPr lang="en-US" dirty="0"/>
          </a:p>
          <a:p>
            <a:r>
              <a:rPr lang="en-US" dirty="0" smtClean="0"/>
              <a:t>MI develops at any point in life, MR prior to age 18</a:t>
            </a:r>
          </a:p>
          <a:p>
            <a:endParaRPr lang="en-US" dirty="0"/>
          </a:p>
          <a:p>
            <a:r>
              <a:rPr lang="en-US" dirty="0" smtClean="0"/>
              <a:t>No cure for either, but medications can help MI</a:t>
            </a:r>
          </a:p>
          <a:p>
            <a:r>
              <a:rPr lang="en-US" dirty="0">
                <a:hlinkClick r:id="rId3"/>
              </a:rPr>
              <a:t>http://</a:t>
            </a:r>
            <a:r>
              <a:rPr lang="en-US" dirty="0" smtClean="0">
                <a:hlinkClick r:id="rId3"/>
              </a:rPr>
              <a:t>www.youtube.com/watch?v=9qLrx_DZRH8</a:t>
            </a:r>
            <a:endParaRPr lang="en-US" dirty="0" smtClean="0"/>
          </a:p>
          <a:p>
            <a:endParaRPr lang="en-US" dirty="0"/>
          </a:p>
        </p:txBody>
      </p:sp>
    </p:spTree>
    <p:extLst>
      <p:ext uri="{BB962C8B-B14F-4D97-AF65-F5344CB8AC3E}">
        <p14:creationId xmlns:p14="http://schemas.microsoft.com/office/powerpoint/2010/main" val="14347620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Techniques</a:t>
            </a:r>
            <a:endParaRPr lang="en-US" dirty="0"/>
          </a:p>
        </p:txBody>
      </p:sp>
      <p:sp>
        <p:nvSpPr>
          <p:cNvPr id="3" name="Content Placeholder 2"/>
          <p:cNvSpPr>
            <a:spLocks noGrp="1"/>
          </p:cNvSpPr>
          <p:nvPr>
            <p:ph idx="1"/>
          </p:nvPr>
        </p:nvSpPr>
        <p:spPr/>
        <p:txBody>
          <a:bodyPr/>
          <a:lstStyle/>
          <a:p>
            <a:r>
              <a:rPr lang="en-US" dirty="0" smtClean="0"/>
              <a:t>Control Paradox:</a:t>
            </a:r>
          </a:p>
          <a:p>
            <a:pPr lvl="1"/>
            <a:r>
              <a:rPr lang="en-US" dirty="0" smtClean="0"/>
              <a:t>Take a less physical, authoritative, controlling, and confrontational approach</a:t>
            </a:r>
          </a:p>
          <a:p>
            <a:pPr lvl="1"/>
            <a:r>
              <a:rPr lang="en-US" dirty="0" smtClean="0"/>
              <a:t>SBLE usually has more authority and control over person in mental health crisis. </a:t>
            </a:r>
          </a:p>
          <a:p>
            <a:r>
              <a:rPr lang="en-US" dirty="0" smtClean="0"/>
              <a:t>Take time – survey situation to gather information and avoid hasty, counterproductive decisions</a:t>
            </a:r>
          </a:p>
        </p:txBody>
      </p:sp>
    </p:spTree>
    <p:extLst>
      <p:ext uri="{BB962C8B-B14F-4D97-AF65-F5344CB8AC3E}">
        <p14:creationId xmlns:p14="http://schemas.microsoft.com/office/powerpoint/2010/main" val="333533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Techniques (cont.)</a:t>
            </a:r>
            <a:endParaRPr lang="en-US" dirty="0"/>
          </a:p>
        </p:txBody>
      </p:sp>
      <p:sp>
        <p:nvSpPr>
          <p:cNvPr id="3" name="Content Placeholder 2"/>
          <p:cNvSpPr>
            <a:spLocks noGrp="1"/>
          </p:cNvSpPr>
          <p:nvPr>
            <p:ph idx="1"/>
          </p:nvPr>
        </p:nvSpPr>
        <p:spPr/>
        <p:txBody>
          <a:bodyPr/>
          <a:lstStyle/>
          <a:p>
            <a:r>
              <a:rPr lang="en-US" dirty="0" smtClean="0"/>
              <a:t>Avoid approaching the student until rapport has been developed</a:t>
            </a:r>
          </a:p>
          <a:p>
            <a:r>
              <a:rPr lang="en-US" dirty="0" smtClean="0"/>
              <a:t>First communication should allow person to ventilate</a:t>
            </a:r>
          </a:p>
          <a:p>
            <a:r>
              <a:rPr lang="en-US" dirty="0" smtClean="0"/>
              <a:t>Do not rush or crowd his personal space</a:t>
            </a:r>
          </a:p>
          <a:p>
            <a:r>
              <a:rPr lang="en-US" dirty="0" smtClean="0"/>
              <a:t>He may be waving his fists or yelling. If the situation is secure, adopt a non-confrontational stance</a:t>
            </a:r>
            <a:endParaRPr lang="en-US" dirty="0"/>
          </a:p>
        </p:txBody>
      </p:sp>
    </p:spTree>
    <p:extLst>
      <p:ext uri="{BB962C8B-B14F-4D97-AF65-F5344CB8AC3E}">
        <p14:creationId xmlns:p14="http://schemas.microsoft.com/office/powerpoint/2010/main" val="23820437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Strategies While Communicating</a:t>
            </a:r>
            <a:endParaRPr lang="en-US" dirty="0"/>
          </a:p>
        </p:txBody>
      </p:sp>
      <p:sp>
        <p:nvSpPr>
          <p:cNvPr id="3" name="Content Placeholder 2"/>
          <p:cNvSpPr>
            <a:spLocks noGrp="1"/>
          </p:cNvSpPr>
          <p:nvPr>
            <p:ph idx="1"/>
          </p:nvPr>
        </p:nvSpPr>
        <p:spPr/>
        <p:txBody>
          <a:bodyPr/>
          <a:lstStyle/>
          <a:p>
            <a:r>
              <a:rPr lang="en-US" dirty="0" smtClean="0"/>
              <a:t>Stay calm – breathe deeply</a:t>
            </a:r>
          </a:p>
          <a:p>
            <a:r>
              <a:rPr lang="en-US" dirty="0" smtClean="0"/>
              <a:t>Be patient – avoid crowding and give them time to calm down</a:t>
            </a:r>
          </a:p>
          <a:p>
            <a:r>
              <a:rPr lang="en-US" dirty="0" smtClean="0"/>
              <a:t>Double-check information by restating</a:t>
            </a:r>
          </a:p>
          <a:p>
            <a:r>
              <a:rPr lang="en-US" dirty="0" smtClean="0"/>
              <a:t>Use the individual’s name</a:t>
            </a:r>
          </a:p>
          <a:p>
            <a:r>
              <a:rPr lang="en-US" dirty="0" smtClean="0"/>
              <a:t>Give instructions one at a time</a:t>
            </a:r>
          </a:p>
          <a:p>
            <a:r>
              <a:rPr lang="en-US" dirty="0" smtClean="0"/>
              <a:t>Don’t underestimate the power of hallucinations or delusions</a:t>
            </a:r>
            <a:endParaRPr lang="en-US" dirty="0"/>
          </a:p>
        </p:txBody>
      </p:sp>
    </p:spTree>
    <p:extLst>
      <p:ext uri="{BB962C8B-B14F-4D97-AF65-F5344CB8AC3E}">
        <p14:creationId xmlns:p14="http://schemas.microsoft.com/office/powerpoint/2010/main" val="1020270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Strategies While Communicating (cont.)</a:t>
            </a:r>
            <a:endParaRPr lang="en-US" dirty="0"/>
          </a:p>
        </p:txBody>
      </p:sp>
      <p:sp>
        <p:nvSpPr>
          <p:cNvPr id="3" name="Content Placeholder 2"/>
          <p:cNvSpPr>
            <a:spLocks noGrp="1"/>
          </p:cNvSpPr>
          <p:nvPr>
            <p:ph idx="1"/>
          </p:nvPr>
        </p:nvSpPr>
        <p:spPr/>
        <p:txBody>
          <a:bodyPr/>
          <a:lstStyle/>
          <a:p>
            <a:r>
              <a:rPr lang="en-US" dirty="0" smtClean="0"/>
              <a:t>Never argue about a delusion</a:t>
            </a:r>
          </a:p>
          <a:p>
            <a:r>
              <a:rPr lang="en-US" dirty="0" smtClean="0"/>
              <a:t>Don’t express disapproval</a:t>
            </a:r>
          </a:p>
          <a:p>
            <a:r>
              <a:rPr lang="en-US" dirty="0" smtClean="0"/>
              <a:t>The individuals need extra personal space</a:t>
            </a:r>
          </a:p>
          <a:p>
            <a:pPr lvl="1"/>
            <a:r>
              <a:rPr lang="en-US" dirty="0" smtClean="0"/>
              <a:t>Watch for cues</a:t>
            </a:r>
          </a:p>
          <a:p>
            <a:r>
              <a:rPr lang="en-US" dirty="0" smtClean="0"/>
              <a:t>Utilize active listening skills</a:t>
            </a:r>
            <a:endParaRPr lang="en-US" dirty="0"/>
          </a:p>
        </p:txBody>
      </p:sp>
    </p:spTree>
    <p:extLst>
      <p:ext uri="{BB962C8B-B14F-4D97-AF65-F5344CB8AC3E}">
        <p14:creationId xmlns:p14="http://schemas.microsoft.com/office/powerpoint/2010/main" val="2785281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Skills 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Safety</a:t>
            </a:r>
          </a:p>
          <a:p>
            <a:pPr lvl="1"/>
            <a:r>
              <a:rPr lang="en-US" dirty="0" smtClean="0"/>
              <a:t>Control the surroundings…protect possible victims</a:t>
            </a:r>
          </a:p>
          <a:p>
            <a:r>
              <a:rPr lang="en-US" dirty="0" smtClean="0"/>
              <a:t>Crisis Facts</a:t>
            </a:r>
          </a:p>
          <a:p>
            <a:pPr lvl="1"/>
            <a:r>
              <a:rPr lang="en-US" dirty="0" smtClean="0"/>
              <a:t>Individual is generally excited, alarmed, or confused</a:t>
            </a:r>
          </a:p>
          <a:p>
            <a:r>
              <a:rPr lang="en-US" dirty="0" smtClean="0"/>
              <a:t>Language</a:t>
            </a:r>
          </a:p>
          <a:p>
            <a:pPr lvl="1"/>
            <a:r>
              <a:rPr lang="en-US" dirty="0" smtClean="0"/>
              <a:t>Talk quietly, speak firmly, use calm tone</a:t>
            </a:r>
          </a:p>
          <a:p>
            <a:r>
              <a:rPr lang="en-US" dirty="0" smtClean="0"/>
              <a:t>Movements</a:t>
            </a:r>
          </a:p>
          <a:p>
            <a:pPr lvl="1"/>
            <a:r>
              <a:rPr lang="en-US" dirty="0" smtClean="0"/>
              <a:t>Be aware of body movements</a:t>
            </a:r>
          </a:p>
          <a:p>
            <a:pPr marL="0" indent="0">
              <a:buNone/>
            </a:pPr>
            <a:endParaRPr lang="en-US" dirty="0"/>
          </a:p>
        </p:txBody>
      </p:sp>
    </p:spTree>
    <p:extLst>
      <p:ext uri="{BB962C8B-B14F-4D97-AF65-F5344CB8AC3E}">
        <p14:creationId xmlns:p14="http://schemas.microsoft.com/office/powerpoint/2010/main" val="24921260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 Role Play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Upon entering an incident, you notice one of the students is jumping up-and-down, hitting himself in the head. The student doesn’t make eye contact and is incoherent in speech. The staff member informs you that the student is autistic and worried that he may hurt other students. </a:t>
            </a:r>
          </a:p>
          <a:p>
            <a:endParaRPr lang="en-US" dirty="0"/>
          </a:p>
          <a:p>
            <a:r>
              <a:rPr lang="en-US" dirty="0" smtClean="0"/>
              <a:t>What do you do?</a:t>
            </a:r>
          </a:p>
          <a:p>
            <a:r>
              <a:rPr lang="en-US" dirty="0" smtClean="0"/>
              <a:t>What steps do you take?</a:t>
            </a:r>
          </a:p>
          <a:p>
            <a:endParaRPr lang="en-US" dirty="0"/>
          </a:p>
          <a:p>
            <a:endParaRPr lang="en-US" dirty="0"/>
          </a:p>
        </p:txBody>
      </p:sp>
    </p:spTree>
    <p:extLst>
      <p:ext uri="{BB962C8B-B14F-4D97-AF65-F5344CB8AC3E}">
        <p14:creationId xmlns:p14="http://schemas.microsoft.com/office/powerpoint/2010/main" val="2838523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 – Adopted from TCLOSE CIT Course #3841</a:t>
            </a:r>
            <a:endParaRPr lang="en-US" dirty="0"/>
          </a:p>
        </p:txBody>
      </p:sp>
      <p:sp>
        <p:nvSpPr>
          <p:cNvPr id="3" name="Content Placeholder 2"/>
          <p:cNvSpPr>
            <a:spLocks noGrp="1"/>
          </p:cNvSpPr>
          <p:nvPr>
            <p:ph idx="1"/>
          </p:nvPr>
        </p:nvSpPr>
        <p:spPr/>
        <p:txBody>
          <a:bodyPr>
            <a:normAutofit fontScale="77500" lnSpcReduction="20000"/>
          </a:bodyPr>
          <a:lstStyle/>
          <a:p>
            <a:r>
              <a:rPr lang="en-US" i="1" dirty="0"/>
              <a:t>Mental Health - Government Sites</a:t>
            </a:r>
            <a:endParaRPr lang="en-US" dirty="0"/>
          </a:p>
          <a:p>
            <a:pPr lvl="1"/>
            <a:r>
              <a:rPr lang="en-US" dirty="0" smtClean="0"/>
              <a:t>Americans </a:t>
            </a:r>
            <a:r>
              <a:rPr lang="en-US" dirty="0"/>
              <a:t>With Disabilities Act Home </a:t>
            </a:r>
            <a:r>
              <a:rPr lang="en-US" dirty="0" smtClean="0"/>
              <a:t>Page -  www.usdoj.gov/crt/ada</a:t>
            </a:r>
            <a:endParaRPr lang="en-US" dirty="0"/>
          </a:p>
          <a:p>
            <a:pPr lvl="1"/>
            <a:r>
              <a:rPr lang="en-US" dirty="0" smtClean="0"/>
              <a:t>Arizona </a:t>
            </a:r>
            <a:r>
              <a:rPr lang="en-US" dirty="0"/>
              <a:t>Peace Officer and Training </a:t>
            </a:r>
            <a:r>
              <a:rPr lang="en-US" dirty="0" smtClean="0"/>
              <a:t>Board - azpost.state.az.us</a:t>
            </a:r>
            <a:endParaRPr lang="en-US" dirty="0"/>
          </a:p>
          <a:p>
            <a:pPr lvl="1"/>
            <a:r>
              <a:rPr lang="en-US" dirty="0" smtClean="0"/>
              <a:t>Houston </a:t>
            </a:r>
            <a:r>
              <a:rPr lang="en-US" dirty="0"/>
              <a:t>Police </a:t>
            </a:r>
            <a:r>
              <a:rPr lang="en-US" dirty="0" smtClean="0"/>
              <a:t>Department - houstontx.gov</a:t>
            </a:r>
            <a:endParaRPr lang="en-US" dirty="0"/>
          </a:p>
          <a:p>
            <a:pPr lvl="1"/>
            <a:r>
              <a:rPr lang="en-US" dirty="0" smtClean="0"/>
              <a:t>Ohio </a:t>
            </a:r>
            <a:r>
              <a:rPr lang="en-US" dirty="0"/>
              <a:t>Criminal Justice Coordinating Center of </a:t>
            </a:r>
            <a:r>
              <a:rPr lang="en-US" dirty="0" smtClean="0"/>
              <a:t>Excellence - www.neoucom.edu</a:t>
            </a:r>
            <a:endParaRPr lang="en-US" dirty="0"/>
          </a:p>
          <a:p>
            <a:pPr lvl="1"/>
            <a:r>
              <a:rPr lang="en-US" dirty="0" smtClean="0"/>
              <a:t>San </a:t>
            </a:r>
            <a:r>
              <a:rPr lang="en-US" dirty="0"/>
              <a:t>Antonio Police </a:t>
            </a:r>
            <a:r>
              <a:rPr lang="en-US" dirty="0" smtClean="0"/>
              <a:t>Department - www.sanantonio.gov/sapd</a:t>
            </a:r>
            <a:endParaRPr lang="en-US" dirty="0"/>
          </a:p>
          <a:p>
            <a:pPr lvl="1"/>
            <a:r>
              <a:rPr lang="en-US" dirty="0" smtClean="0"/>
              <a:t>TDCJ </a:t>
            </a:r>
            <a:r>
              <a:rPr lang="en-US" dirty="0"/>
              <a:t>(note:  link to TCOMI home page</a:t>
            </a:r>
            <a:r>
              <a:rPr lang="en-US" dirty="0" smtClean="0"/>
              <a:t>) - www.tdcj.state.tx.us</a:t>
            </a:r>
            <a:endParaRPr lang="en-US" dirty="0"/>
          </a:p>
          <a:p>
            <a:pPr lvl="1"/>
            <a:r>
              <a:rPr lang="en-US" dirty="0" smtClean="0"/>
              <a:t>Texas </a:t>
            </a:r>
            <a:r>
              <a:rPr lang="en-US" dirty="0"/>
              <a:t>Dept. of Mental Health and Mental </a:t>
            </a:r>
            <a:r>
              <a:rPr lang="en-US" dirty="0" smtClean="0"/>
              <a:t>Retardation - www.mhmr.state.tx.us</a:t>
            </a:r>
            <a:endParaRPr lang="en-US" dirty="0"/>
          </a:p>
          <a:p>
            <a:endParaRPr lang="en-US" dirty="0"/>
          </a:p>
        </p:txBody>
      </p:sp>
    </p:spTree>
    <p:extLst>
      <p:ext uri="{BB962C8B-B14F-4D97-AF65-F5344CB8AC3E}">
        <p14:creationId xmlns:p14="http://schemas.microsoft.com/office/powerpoint/2010/main" val="28342309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r>
              <a:rPr lang="en-US" sz="1800" dirty="0" smtClean="0"/>
              <a:t>Organizations</a:t>
            </a:r>
          </a:p>
          <a:p>
            <a:pPr lvl="1"/>
            <a:r>
              <a:rPr lang="en-US" sz="1400" dirty="0" smtClean="0"/>
              <a:t>American </a:t>
            </a:r>
            <a:r>
              <a:rPr lang="en-US" sz="1400" dirty="0"/>
              <a:t>Association on Mental </a:t>
            </a:r>
            <a:r>
              <a:rPr lang="en-US" sz="1400" dirty="0" smtClean="0"/>
              <a:t>Retardation - www.aamr.org</a:t>
            </a:r>
            <a:endParaRPr lang="en-US" sz="1400" dirty="0"/>
          </a:p>
          <a:p>
            <a:pPr lvl="1"/>
            <a:r>
              <a:rPr lang="en-US" sz="1400" dirty="0"/>
              <a:t>American Psychiatric </a:t>
            </a:r>
            <a:r>
              <a:rPr lang="en-US" sz="1400" dirty="0" smtClean="0"/>
              <a:t>Association - www.psych.org</a:t>
            </a:r>
            <a:endParaRPr lang="en-US" sz="1400" dirty="0"/>
          </a:p>
          <a:p>
            <a:pPr lvl="1"/>
            <a:r>
              <a:rPr lang="en-US" sz="1400" dirty="0"/>
              <a:t>The ARC of the United </a:t>
            </a:r>
            <a:r>
              <a:rPr lang="en-US" sz="1400" dirty="0" smtClean="0"/>
              <a:t>States - www.thearc.org</a:t>
            </a:r>
            <a:endParaRPr lang="en-US" sz="1400" dirty="0"/>
          </a:p>
          <a:p>
            <a:pPr lvl="1"/>
            <a:r>
              <a:rPr lang="en-US" sz="1400" dirty="0"/>
              <a:t>Capacity For Justice (note:  </a:t>
            </a:r>
            <a:r>
              <a:rPr lang="en-US" sz="1400" dirty="0" smtClean="0"/>
              <a:t>publications) - capacityforjustice.com</a:t>
            </a:r>
            <a:endParaRPr lang="en-US" sz="1400" dirty="0"/>
          </a:p>
          <a:p>
            <a:pPr lvl="1"/>
            <a:r>
              <a:rPr lang="en-US" sz="1400" dirty="0"/>
              <a:t>Conflict Research </a:t>
            </a:r>
            <a:r>
              <a:rPr lang="en-US" sz="1400" dirty="0" smtClean="0"/>
              <a:t>Consortium - www.colorado.edu</a:t>
            </a:r>
            <a:endParaRPr lang="en-US" sz="1400" dirty="0"/>
          </a:p>
          <a:p>
            <a:pPr lvl="1"/>
            <a:r>
              <a:rPr lang="en-US" sz="1400" dirty="0"/>
              <a:t>Criminal Justice / Mental Health Consensus </a:t>
            </a:r>
            <a:r>
              <a:rPr lang="en-US" sz="1400" dirty="0" smtClean="0"/>
              <a:t>Project - consensusproject.org</a:t>
            </a:r>
            <a:endParaRPr lang="en-US" sz="1400" dirty="0"/>
          </a:p>
          <a:p>
            <a:pPr lvl="1"/>
            <a:r>
              <a:rPr lang="en-US" sz="1400" dirty="0" err="1" smtClean="0"/>
              <a:t>Internat’l</a:t>
            </a:r>
            <a:r>
              <a:rPr lang="en-US" sz="1400" dirty="0" smtClean="0"/>
              <a:t> </a:t>
            </a:r>
            <a:r>
              <a:rPr lang="en-US" sz="1400" dirty="0"/>
              <a:t>Assoc. of Forensic Mental Health </a:t>
            </a:r>
            <a:r>
              <a:rPr lang="en-US" sz="1400" dirty="0" smtClean="0"/>
              <a:t>Services - www.iafmhs.org</a:t>
            </a:r>
            <a:endParaRPr lang="en-US" sz="1400" dirty="0"/>
          </a:p>
          <a:p>
            <a:pPr lvl="1"/>
            <a:r>
              <a:rPr lang="en-US" sz="1400" dirty="0"/>
              <a:t>International Critical Incident Stress Foundation, </a:t>
            </a:r>
            <a:r>
              <a:rPr lang="en-US" sz="1400" dirty="0" smtClean="0"/>
              <a:t>Inc. - www.icisf.org</a:t>
            </a:r>
            <a:endParaRPr lang="en-US" sz="1400" dirty="0"/>
          </a:p>
          <a:p>
            <a:pPr lvl="1"/>
            <a:r>
              <a:rPr lang="en-US" sz="1400" dirty="0"/>
              <a:t>Mental Health Association of </a:t>
            </a:r>
            <a:r>
              <a:rPr lang="en-US" sz="1400" dirty="0" smtClean="0"/>
              <a:t>Texas - www.mhatexas.org</a:t>
            </a:r>
            <a:endParaRPr lang="en-US" sz="1400" dirty="0"/>
          </a:p>
          <a:p>
            <a:pPr lvl="1"/>
            <a:r>
              <a:rPr lang="en-US" sz="1400" dirty="0"/>
              <a:t>National Alliance For the Mentally </a:t>
            </a:r>
            <a:r>
              <a:rPr lang="en-US" sz="1400" dirty="0" smtClean="0"/>
              <a:t>Ill - www.nami.org</a:t>
            </a:r>
            <a:endParaRPr lang="en-US" sz="1400" dirty="0"/>
          </a:p>
          <a:p>
            <a:pPr lvl="1"/>
            <a:r>
              <a:rPr lang="en-US" sz="1400" dirty="0"/>
              <a:t>National Alliance For the Mentally Ill – Texas Chapter </a:t>
            </a:r>
            <a:r>
              <a:rPr lang="en-US" sz="1400" dirty="0" smtClean="0"/>
              <a:t> - texas.nami.org</a:t>
            </a:r>
            <a:endParaRPr lang="en-US" sz="1400" dirty="0"/>
          </a:p>
          <a:p>
            <a:pPr lvl="1"/>
            <a:r>
              <a:rPr lang="en-US" sz="1400" dirty="0"/>
              <a:t>National Depressive and Manic-Depressive </a:t>
            </a:r>
            <a:r>
              <a:rPr lang="en-US" sz="1400" dirty="0" smtClean="0"/>
              <a:t>Association - www.ndmda.org</a:t>
            </a:r>
            <a:endParaRPr lang="en-US" sz="1400" dirty="0"/>
          </a:p>
          <a:p>
            <a:pPr lvl="1"/>
            <a:r>
              <a:rPr lang="en-US" sz="1400" dirty="0"/>
              <a:t>National Down Syndrome </a:t>
            </a:r>
            <a:r>
              <a:rPr lang="en-US" sz="1400" dirty="0" smtClean="0"/>
              <a:t>Congress - www.ndsccenter.org</a:t>
            </a:r>
            <a:endParaRPr lang="en-US" sz="1400" dirty="0"/>
          </a:p>
          <a:p>
            <a:pPr lvl="1"/>
            <a:r>
              <a:rPr lang="en-US" sz="1400" dirty="0"/>
              <a:t>National GAINS </a:t>
            </a:r>
            <a:r>
              <a:rPr lang="en-US" sz="1400" dirty="0" smtClean="0"/>
              <a:t>Center - www.gainsctr.com</a:t>
            </a:r>
            <a:endParaRPr lang="en-US" sz="1400" dirty="0"/>
          </a:p>
          <a:p>
            <a:pPr lvl="1"/>
            <a:r>
              <a:rPr lang="en-US" sz="1400" dirty="0"/>
              <a:t>National Institute of Mental </a:t>
            </a:r>
            <a:r>
              <a:rPr lang="en-US" sz="1400" dirty="0" smtClean="0"/>
              <a:t>Health - www.nimh.nih.gov</a:t>
            </a:r>
            <a:endParaRPr lang="en-US" sz="1400" dirty="0"/>
          </a:p>
          <a:p>
            <a:pPr lvl="1"/>
            <a:r>
              <a:rPr lang="en-US" sz="1400" dirty="0"/>
              <a:t>Public Citizen’s Health Research </a:t>
            </a:r>
            <a:r>
              <a:rPr lang="en-US" sz="1400" dirty="0" smtClean="0"/>
              <a:t>Group - www.citizen.org</a:t>
            </a:r>
            <a:endParaRPr lang="en-US" sz="1400" dirty="0"/>
          </a:p>
          <a:p>
            <a:pPr lvl="1"/>
            <a:r>
              <a:rPr lang="en-US" sz="1400" dirty="0"/>
              <a:t>Substance Abuse and Mental Health Services </a:t>
            </a:r>
            <a:r>
              <a:rPr lang="en-US" sz="1400" dirty="0" smtClean="0"/>
              <a:t>Assoc. - alt.samhsa.gov</a:t>
            </a:r>
            <a:endParaRPr lang="en-US" sz="1400" dirty="0"/>
          </a:p>
          <a:p>
            <a:pPr lvl="1"/>
            <a:r>
              <a:rPr lang="en-US" sz="1400" dirty="0" smtClean="0"/>
              <a:t>Treatment </a:t>
            </a:r>
            <a:r>
              <a:rPr lang="en-US" sz="1400" dirty="0"/>
              <a:t>Advocacy </a:t>
            </a:r>
            <a:r>
              <a:rPr lang="en-US" sz="1400" dirty="0" smtClean="0"/>
              <a:t>Center - www.psychlaws.org</a:t>
            </a:r>
            <a:endParaRPr lang="en-US" sz="1400" dirty="0"/>
          </a:p>
        </p:txBody>
      </p:sp>
    </p:spTree>
    <p:extLst>
      <p:ext uri="{BB962C8B-B14F-4D97-AF65-F5344CB8AC3E}">
        <p14:creationId xmlns:p14="http://schemas.microsoft.com/office/powerpoint/2010/main" val="2492503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‘Mental Illness’?</a:t>
            </a:r>
            <a:endParaRPr lang="en-US" dirty="0"/>
          </a:p>
        </p:txBody>
      </p:sp>
      <p:sp>
        <p:nvSpPr>
          <p:cNvPr id="3" name="Content Placeholder 2"/>
          <p:cNvSpPr>
            <a:spLocks noGrp="1"/>
          </p:cNvSpPr>
          <p:nvPr>
            <p:ph idx="1"/>
          </p:nvPr>
        </p:nvSpPr>
        <p:spPr/>
        <p:txBody>
          <a:bodyPr/>
          <a:lstStyle/>
          <a:p>
            <a:r>
              <a:rPr lang="en-US" dirty="0" smtClean="0"/>
              <a:t>General definition:</a:t>
            </a:r>
          </a:p>
          <a:p>
            <a:pPr lvl="1"/>
            <a:r>
              <a:rPr lang="en-US" dirty="0" smtClean="0"/>
              <a:t>Illness or disease impacting an individual’s thought, perception of reality…impairs a person’s behavior…</a:t>
            </a:r>
          </a:p>
          <a:p>
            <a:r>
              <a:rPr lang="en-US" dirty="0" smtClean="0"/>
              <a:t>Professional definition:</a:t>
            </a:r>
          </a:p>
          <a:p>
            <a:pPr lvl="1"/>
            <a:r>
              <a:rPr lang="en-US" dirty="0" smtClean="0"/>
              <a:t>Diagnosed by a mental health professional based on behaviors and thinking and utilizing the DSM-IV</a:t>
            </a:r>
            <a:endParaRPr lang="en-US" dirty="0"/>
          </a:p>
        </p:txBody>
      </p:sp>
    </p:spTree>
    <p:extLst>
      <p:ext uri="{BB962C8B-B14F-4D97-AF65-F5344CB8AC3E}">
        <p14:creationId xmlns:p14="http://schemas.microsoft.com/office/powerpoint/2010/main" val="8328910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References	</a:t>
            </a:r>
            <a:endParaRPr lang="en-US" dirty="0"/>
          </a:p>
        </p:txBody>
      </p:sp>
      <p:sp>
        <p:nvSpPr>
          <p:cNvPr id="3" name="Content Placeholder 2"/>
          <p:cNvSpPr>
            <a:spLocks noGrp="1"/>
          </p:cNvSpPr>
          <p:nvPr>
            <p:ph idx="1"/>
          </p:nvPr>
        </p:nvSpPr>
        <p:spPr/>
        <p:txBody>
          <a:bodyPr>
            <a:normAutofit lnSpcReduction="10000"/>
          </a:bodyPr>
          <a:lstStyle/>
          <a:p>
            <a:r>
              <a:rPr lang="en-US" dirty="0">
                <a:hlinkClick r:id="rId2"/>
              </a:rPr>
              <a:t>http://mentalhealthtreatment.net/personality-disorders</a:t>
            </a:r>
            <a:r>
              <a:rPr lang="en-US" dirty="0" smtClean="0">
                <a:hlinkClick r:id="rId2"/>
              </a:rPr>
              <a:t>/</a:t>
            </a:r>
            <a:r>
              <a:rPr lang="en-US" dirty="0" smtClean="0"/>
              <a:t> </a:t>
            </a:r>
          </a:p>
          <a:p>
            <a:r>
              <a:rPr lang="en-US" dirty="0">
                <a:hlinkClick r:id="rId3"/>
              </a:rPr>
              <a:t>http://www.fyiliving.com/health-news/depression-top-8-surprising-causes-of-depression</a:t>
            </a:r>
            <a:r>
              <a:rPr lang="en-US" dirty="0" smtClean="0">
                <a:hlinkClick r:id="rId3"/>
              </a:rPr>
              <a:t>/</a:t>
            </a:r>
            <a:r>
              <a:rPr lang="en-US" dirty="0" smtClean="0"/>
              <a:t> </a:t>
            </a:r>
          </a:p>
          <a:p>
            <a:r>
              <a:rPr lang="en-US" dirty="0">
                <a:hlinkClick r:id="rId4"/>
              </a:rPr>
              <a:t>http://</a:t>
            </a:r>
            <a:r>
              <a:rPr lang="en-US" dirty="0" smtClean="0">
                <a:hlinkClick r:id="rId4"/>
              </a:rPr>
              <a:t>media.clinicaladvisor.com/images/2011/04/01/ca0411autism_3_156111.jpg</a:t>
            </a:r>
            <a:endParaRPr lang="en-US" dirty="0" smtClean="0"/>
          </a:p>
          <a:p>
            <a:r>
              <a:rPr lang="en-US" dirty="0">
                <a:hlinkClick r:id="rId5"/>
              </a:rPr>
              <a:t>http://</a:t>
            </a:r>
            <a:r>
              <a:rPr lang="en-US" dirty="0" smtClean="0">
                <a:hlinkClick r:id="rId5"/>
              </a:rPr>
              <a:t>www.youtube.com/watch?v=9qLrx_DZRH8</a:t>
            </a:r>
            <a:r>
              <a:rPr lang="en-US" dirty="0" smtClean="0"/>
              <a:t> </a:t>
            </a:r>
          </a:p>
          <a:p>
            <a:endParaRPr lang="en-US" dirty="0"/>
          </a:p>
        </p:txBody>
      </p:sp>
    </p:spTree>
    <p:extLst>
      <p:ext uri="{BB962C8B-B14F-4D97-AF65-F5344CB8AC3E}">
        <p14:creationId xmlns:p14="http://schemas.microsoft.com/office/powerpoint/2010/main" val="2333816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Facts about Mental Illness</a:t>
            </a:r>
            <a:endParaRPr lang="en-US" dirty="0"/>
          </a:p>
        </p:txBody>
      </p:sp>
      <p:sp>
        <p:nvSpPr>
          <p:cNvPr id="3" name="Content Placeholder 2"/>
          <p:cNvSpPr>
            <a:spLocks noGrp="1"/>
          </p:cNvSpPr>
          <p:nvPr>
            <p:ph idx="1"/>
          </p:nvPr>
        </p:nvSpPr>
        <p:spPr/>
        <p:txBody>
          <a:bodyPr>
            <a:normAutofit/>
          </a:bodyPr>
          <a:lstStyle/>
          <a:p>
            <a:r>
              <a:rPr lang="en-US" dirty="0" smtClean="0"/>
              <a:t>Anyone can have a mental illness</a:t>
            </a:r>
          </a:p>
          <a:p>
            <a:pPr lvl="1"/>
            <a:r>
              <a:rPr lang="en-US" dirty="0" smtClean="0"/>
              <a:t>Regardless of age, gender, or SES</a:t>
            </a:r>
          </a:p>
          <a:p>
            <a:r>
              <a:rPr lang="en-US" dirty="0" smtClean="0"/>
              <a:t>More common than cancer, diabetes, heart disease, or AIDS</a:t>
            </a:r>
          </a:p>
          <a:p>
            <a:r>
              <a:rPr lang="en-US" dirty="0" smtClean="0"/>
              <a:t>Can occur at any age</a:t>
            </a:r>
          </a:p>
        </p:txBody>
      </p:sp>
    </p:spTree>
    <p:extLst>
      <p:ext uri="{BB962C8B-B14F-4D97-AF65-F5344CB8AC3E}">
        <p14:creationId xmlns:p14="http://schemas.microsoft.com/office/powerpoint/2010/main" val="1349877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Facts about Mental Illness (cont.)</a:t>
            </a:r>
            <a:endParaRPr lang="en-US" dirty="0"/>
          </a:p>
        </p:txBody>
      </p:sp>
      <p:sp>
        <p:nvSpPr>
          <p:cNvPr id="3" name="Content Placeholder 2"/>
          <p:cNvSpPr>
            <a:spLocks noGrp="1"/>
          </p:cNvSpPr>
          <p:nvPr>
            <p:ph idx="1"/>
          </p:nvPr>
        </p:nvSpPr>
        <p:spPr/>
        <p:txBody>
          <a:bodyPr/>
          <a:lstStyle/>
          <a:p>
            <a:r>
              <a:rPr lang="en-US" dirty="0"/>
              <a:t>20-25% of individuals may be affected by mental illness</a:t>
            </a:r>
          </a:p>
          <a:p>
            <a:r>
              <a:rPr lang="en-US" dirty="0"/>
              <a:t>7.5 million children are affected by mental, developmental or behavioral disorders</a:t>
            </a:r>
          </a:p>
          <a:p>
            <a:r>
              <a:rPr lang="en-US" dirty="0"/>
              <a:t>Nearly two-thirds of all people with a diagnosable mental disorder do not seek treatment</a:t>
            </a:r>
          </a:p>
          <a:p>
            <a:endParaRPr lang="en-US" dirty="0"/>
          </a:p>
        </p:txBody>
      </p:sp>
    </p:spTree>
    <p:extLst>
      <p:ext uri="{BB962C8B-B14F-4D97-AF65-F5344CB8AC3E}">
        <p14:creationId xmlns:p14="http://schemas.microsoft.com/office/powerpoint/2010/main" val="302406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Mental Illness</a:t>
            </a:r>
            <a:endParaRPr lang="en-US" dirty="0"/>
          </a:p>
        </p:txBody>
      </p:sp>
      <p:sp>
        <p:nvSpPr>
          <p:cNvPr id="3" name="Content Placeholder 2"/>
          <p:cNvSpPr>
            <a:spLocks noGrp="1"/>
          </p:cNvSpPr>
          <p:nvPr>
            <p:ph idx="1"/>
          </p:nvPr>
        </p:nvSpPr>
        <p:spPr/>
        <p:txBody>
          <a:bodyPr/>
          <a:lstStyle/>
          <a:p>
            <a:r>
              <a:rPr lang="en-US" dirty="0" smtClean="0"/>
              <a:t>Four prominent categories</a:t>
            </a:r>
          </a:p>
          <a:p>
            <a:pPr lvl="1"/>
            <a:r>
              <a:rPr lang="en-US" dirty="0" smtClean="0"/>
              <a:t>Personality Disorders</a:t>
            </a:r>
          </a:p>
          <a:p>
            <a:pPr lvl="1"/>
            <a:r>
              <a:rPr lang="en-US" dirty="0" smtClean="0"/>
              <a:t>Mood Disorders</a:t>
            </a:r>
          </a:p>
          <a:p>
            <a:pPr lvl="1"/>
            <a:r>
              <a:rPr lang="en-US" dirty="0" smtClean="0"/>
              <a:t>Psychosis</a:t>
            </a:r>
          </a:p>
          <a:p>
            <a:pPr lvl="1"/>
            <a:r>
              <a:rPr lang="en-US" dirty="0" smtClean="0"/>
              <a:t>Developmental Disorders</a:t>
            </a:r>
            <a:endParaRPr lang="en-US" dirty="0"/>
          </a:p>
        </p:txBody>
      </p:sp>
    </p:spTree>
    <p:extLst>
      <p:ext uri="{BB962C8B-B14F-4D97-AF65-F5344CB8AC3E}">
        <p14:creationId xmlns:p14="http://schemas.microsoft.com/office/powerpoint/2010/main" val="211000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Disorders</a:t>
            </a:r>
            <a:endParaRPr lang="en-US" dirty="0"/>
          </a:p>
        </p:txBody>
      </p:sp>
      <p:sp>
        <p:nvSpPr>
          <p:cNvPr id="3" name="Content Placeholder 2"/>
          <p:cNvSpPr>
            <a:spLocks noGrp="1"/>
          </p:cNvSpPr>
          <p:nvPr>
            <p:ph idx="1"/>
          </p:nvPr>
        </p:nvSpPr>
        <p:spPr/>
        <p:txBody>
          <a:bodyPr/>
          <a:lstStyle/>
          <a:p>
            <a:r>
              <a:rPr lang="en-US" dirty="0" smtClean="0"/>
              <a:t>Many fully functional individuals display characteristics of personality disorders</a:t>
            </a:r>
          </a:p>
          <a:p>
            <a:pPr lvl="1"/>
            <a:r>
              <a:rPr lang="en-US" dirty="0" smtClean="0"/>
              <a:t>Inflexible</a:t>
            </a:r>
          </a:p>
          <a:p>
            <a:pPr lvl="1"/>
            <a:r>
              <a:rPr lang="en-US" dirty="0" smtClean="0"/>
              <a:t>Maladaptive</a:t>
            </a:r>
          </a:p>
          <a:p>
            <a:pPr lvl="1"/>
            <a:r>
              <a:rPr lang="en-US" dirty="0" smtClean="0"/>
              <a:t>Inappropriateness </a:t>
            </a:r>
          </a:p>
          <a:p>
            <a:r>
              <a:rPr lang="en-US" dirty="0" smtClean="0"/>
              <a:t>Generally have little insight into disorder</a:t>
            </a:r>
          </a:p>
          <a:p>
            <a:pPr lvl="1"/>
            <a:r>
              <a:rPr lang="en-US" dirty="0" smtClean="0"/>
              <a:t>Believe the problem is caused by others, the “system”, or the world at large</a:t>
            </a:r>
          </a:p>
        </p:txBody>
      </p:sp>
    </p:spTree>
    <p:extLst>
      <p:ext uri="{BB962C8B-B14F-4D97-AF65-F5344CB8AC3E}">
        <p14:creationId xmlns:p14="http://schemas.microsoft.com/office/powerpoint/2010/main" val="660552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Disorders (cont.)</a:t>
            </a:r>
            <a:endParaRPr lang="en-US" dirty="0"/>
          </a:p>
        </p:txBody>
      </p:sp>
      <p:sp>
        <p:nvSpPr>
          <p:cNvPr id="3" name="Content Placeholder 2"/>
          <p:cNvSpPr>
            <a:spLocks noGrp="1"/>
          </p:cNvSpPr>
          <p:nvPr>
            <p:ph idx="1"/>
          </p:nvPr>
        </p:nvSpPr>
        <p:spPr/>
        <p:txBody>
          <a:bodyPr/>
          <a:lstStyle/>
          <a:p>
            <a:r>
              <a:rPr lang="en-US" dirty="0" smtClean="0"/>
              <a:t>Causes of personality disorders</a:t>
            </a:r>
          </a:p>
          <a:p>
            <a:pPr lvl="1"/>
            <a:r>
              <a:rPr lang="en-US" dirty="0" smtClean="0"/>
              <a:t>Family history of physical or emotional abuse</a:t>
            </a:r>
          </a:p>
          <a:p>
            <a:pPr lvl="1"/>
            <a:r>
              <a:rPr lang="en-US" dirty="0" smtClean="0"/>
              <a:t>Lack of structure and responsibility</a:t>
            </a:r>
          </a:p>
          <a:p>
            <a:pPr lvl="1"/>
            <a:r>
              <a:rPr lang="en-US" dirty="0" smtClean="0"/>
              <a:t>Poor relationships with one or both parents</a:t>
            </a:r>
          </a:p>
          <a:p>
            <a:pPr lvl="1"/>
            <a:r>
              <a:rPr lang="en-US" dirty="0" smtClean="0"/>
              <a:t>Alcohol or drug abuse</a:t>
            </a:r>
            <a:endParaRPr lang="en-US" dirty="0"/>
          </a:p>
        </p:txBody>
      </p:sp>
    </p:spTree>
    <p:extLst>
      <p:ext uri="{BB962C8B-B14F-4D97-AF65-F5344CB8AC3E}">
        <p14:creationId xmlns:p14="http://schemas.microsoft.com/office/powerpoint/2010/main" val="2605062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1296</TotalTime>
  <Words>4596</Words>
  <Application>Microsoft Office PowerPoint</Application>
  <PresentationFormat>On-screen Show (4:3)</PresentationFormat>
  <Paragraphs>402</Paragraphs>
  <Slides>40</Slides>
  <Notes>35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Mental Health Issues</vt:lpstr>
      <vt:lpstr>Terminal Objective</vt:lpstr>
      <vt:lpstr>Enabling Objectives</vt:lpstr>
      <vt:lpstr>What is ‘Mental Illness’?</vt:lpstr>
      <vt:lpstr>Important Facts about Mental Illness</vt:lpstr>
      <vt:lpstr>Important Facts about Mental Illness (cont.)</vt:lpstr>
      <vt:lpstr>Categories of Mental Illness</vt:lpstr>
      <vt:lpstr>Personality Disorders</vt:lpstr>
      <vt:lpstr>Personality Disorders (cont.)</vt:lpstr>
      <vt:lpstr>Personality Disorders</vt:lpstr>
      <vt:lpstr>Paranoid Personality Disorder</vt:lpstr>
      <vt:lpstr>Antisocial Personality Disorder</vt:lpstr>
      <vt:lpstr>Antisocial Personality Disorder - Traits</vt:lpstr>
      <vt:lpstr>Borderline Personality Disorder</vt:lpstr>
      <vt:lpstr>Mood Disorders</vt:lpstr>
      <vt:lpstr>Mood Disorders (cont.)</vt:lpstr>
      <vt:lpstr>Depression</vt:lpstr>
      <vt:lpstr>Depression (cont.)</vt:lpstr>
      <vt:lpstr>Bipolar Disorder</vt:lpstr>
      <vt:lpstr>Bipolar Disorder – Mania</vt:lpstr>
      <vt:lpstr>Psychosis</vt:lpstr>
      <vt:lpstr>Psychosis (cont.)</vt:lpstr>
      <vt:lpstr>Psychosis Cues</vt:lpstr>
      <vt:lpstr>Schizophrenia</vt:lpstr>
      <vt:lpstr>SBLE Approach to Psychotic Episode</vt:lpstr>
      <vt:lpstr>Developmental Disorders</vt:lpstr>
      <vt:lpstr>Autism</vt:lpstr>
      <vt:lpstr>Autism - Behaviors</vt:lpstr>
      <vt:lpstr>Autism – Police One</vt:lpstr>
      <vt:lpstr>Mental Retardation</vt:lpstr>
      <vt:lpstr>Mental Illness vs. Mental Retardation</vt:lpstr>
      <vt:lpstr>Communication Techniques</vt:lpstr>
      <vt:lpstr>Communication Techniques (cont.)</vt:lpstr>
      <vt:lpstr>Basic Strategies While Communicating</vt:lpstr>
      <vt:lpstr>Basic Strategies While Communicating (cont.)</vt:lpstr>
      <vt:lpstr>Communication Skills Overview</vt:lpstr>
      <vt:lpstr>Scenario – Role Play</vt:lpstr>
      <vt:lpstr>References – Adopted from TCLOSE CIT Course #3841</vt:lpstr>
      <vt:lpstr>References (cont.)</vt:lpstr>
      <vt:lpstr>Image 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R Andrus</dc:creator>
  <cp:lastModifiedBy>Rick</cp:lastModifiedBy>
  <cp:revision>72</cp:revision>
  <dcterms:created xsi:type="dcterms:W3CDTF">2012-02-07T16:56:31Z</dcterms:created>
  <dcterms:modified xsi:type="dcterms:W3CDTF">2013-07-22T23:30:30Z</dcterms:modified>
</cp:coreProperties>
</file>